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256" r:id="rId2"/>
    <p:sldId id="272" r:id="rId3"/>
    <p:sldId id="257" r:id="rId4"/>
    <p:sldId id="281" r:id="rId5"/>
    <p:sldId id="264" r:id="rId6"/>
    <p:sldId id="258" r:id="rId7"/>
    <p:sldId id="265" r:id="rId8"/>
    <p:sldId id="259" r:id="rId9"/>
    <p:sldId id="286" r:id="rId10"/>
    <p:sldId id="293" r:id="rId11"/>
    <p:sldId id="298" r:id="rId12"/>
    <p:sldId id="280" r:id="rId13"/>
    <p:sldId id="267" r:id="rId14"/>
    <p:sldId id="266" r:id="rId15"/>
    <p:sldId id="260" r:id="rId16"/>
    <p:sldId id="290" r:id="rId17"/>
    <p:sldId id="269" r:id="rId18"/>
    <p:sldId id="270" r:id="rId19"/>
    <p:sldId id="261" r:id="rId20"/>
    <p:sldId id="287" r:id="rId21"/>
    <p:sldId id="271" r:id="rId22"/>
    <p:sldId id="294" r:id="rId23"/>
    <p:sldId id="295" r:id="rId24"/>
    <p:sldId id="262" r:id="rId25"/>
    <p:sldId id="288" r:id="rId26"/>
    <p:sldId id="277" r:id="rId27"/>
    <p:sldId id="297" r:id="rId28"/>
    <p:sldId id="296" r:id="rId29"/>
    <p:sldId id="263" r:id="rId30"/>
    <p:sldId id="291" r:id="rId31"/>
    <p:sldId id="273" r:id="rId32"/>
    <p:sldId id="275" r:id="rId33"/>
    <p:sldId id="274" r:id="rId34"/>
    <p:sldId id="276" r:id="rId35"/>
    <p:sldId id="292" r:id="rId36"/>
    <p:sldId id="284" r:id="rId37"/>
    <p:sldId id="285" r:id="rId38"/>
    <p:sldId id="289" r:id="rId39"/>
    <p:sldId id="282" r:id="rId40"/>
    <p:sldId id="283" r:id="rId41"/>
    <p:sldId id="279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2F07AE7-45D0-49BA-BC6C-F54F59FEBFF7}" type="datetimeFigureOut">
              <a:rPr lang="ru-RU" smtClean="0"/>
              <a:t>20.01.2015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4E4046D-02FB-4A81-B7DC-C784DB1069A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Психолого-педагогические условия реализации образовательной программы дошкольного образования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4352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Возрастные </a:t>
            </a:r>
            <a:r>
              <a:rPr lang="ru-RU" sz="3200" dirty="0" err="1" smtClean="0"/>
              <a:t>стадиии</a:t>
            </a:r>
            <a:r>
              <a:rPr lang="ru-RU" sz="3200" dirty="0" smtClean="0"/>
              <a:t> развития по Эриксону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 стадия – доверия и недоверия (1-й год жизни). </a:t>
            </a:r>
          </a:p>
          <a:p>
            <a:r>
              <a:rPr lang="ru-RU" sz="2800" dirty="0" smtClean="0"/>
              <a:t>2 стадия – самостоятельность и нерешительность (2-3 год жизни).</a:t>
            </a:r>
          </a:p>
          <a:p>
            <a:r>
              <a:rPr lang="ru-RU" sz="2800" dirty="0" smtClean="0"/>
              <a:t>3 стадия – предприимчивость и чувство вины (4 – 5лет). </a:t>
            </a:r>
          </a:p>
          <a:p>
            <a:r>
              <a:rPr lang="ru-RU" sz="2800" dirty="0" smtClean="0"/>
              <a:t>4 стадия – умелость и неполноценность (6-11 лет).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14255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Кризисы развития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Кризис – закономерный этап в жизни каждого человека, переход на качественно новый уровень развития. Он возникает там, где появляются новые потребности, а старые формы их удовлетворения перестают выполнять свои функции, и уже не помогают, а чаще мешают развитию. </a:t>
            </a:r>
          </a:p>
          <a:p>
            <a:r>
              <a:rPr lang="ru-RU" dirty="0" smtClean="0"/>
              <a:t>Кризис 1 года</a:t>
            </a:r>
          </a:p>
          <a:p>
            <a:r>
              <a:rPr lang="ru-RU" dirty="0" smtClean="0"/>
              <a:t>Кризис 3-х лет</a:t>
            </a:r>
          </a:p>
          <a:p>
            <a:r>
              <a:rPr lang="ru-RU" dirty="0" smtClean="0"/>
              <a:t>Кризис 7-ми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485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Искусственное ускорение и замедление </a:t>
            </a:r>
            <a:br>
              <a:rPr lang="ru-RU" sz="2400" dirty="0" smtClean="0"/>
            </a:br>
            <a:r>
              <a:rPr lang="ru-RU" sz="2400" dirty="0" smtClean="0"/>
              <a:t>развития детей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100" dirty="0" smtClean="0"/>
              <a:t>В своём стремлении идти «в ногу со временем» некоторые педагоги и родители начинают форсировать темпы детского развития. Они технически упрощают вхождение детей во взрослое общество, как можно раньше приучают ребёнка к взрослым формам жизни</a:t>
            </a:r>
          </a:p>
          <a:p>
            <a:pPr marL="0" indent="0">
              <a:buNone/>
            </a:pPr>
            <a:r>
              <a:rPr lang="ru-RU" sz="2100" dirty="0" smtClean="0"/>
              <a:t>Детское развитие подвергается </a:t>
            </a:r>
            <a:r>
              <a:rPr lang="ru-RU" sz="2100" dirty="0" err="1" smtClean="0"/>
              <a:t>симплификации</a:t>
            </a:r>
            <a:r>
              <a:rPr lang="ru-RU" sz="2100" dirty="0" smtClean="0"/>
              <a:t> (чрезмерному упрощению и обеднению). Развитие ребёнка отождествляется с накоплением знаний, умений и навыков</a:t>
            </a:r>
          </a:p>
          <a:p>
            <a:pPr marL="0" indent="0">
              <a:buNone/>
            </a:pPr>
            <a:r>
              <a:rPr lang="ru-RU" sz="2100" dirty="0" smtClean="0"/>
              <a:t>Опасность! Отрыв ребёнка от подлинных источников его развития. Обеднение, суживание возможностей ребёнка</a:t>
            </a:r>
          </a:p>
          <a:p>
            <a:pPr marL="0" indent="0">
              <a:buNone/>
            </a:pPr>
            <a:r>
              <a:rPr lang="ru-RU" sz="2100" dirty="0" smtClean="0"/>
              <a:t>Причины: страхи, </a:t>
            </a:r>
            <a:r>
              <a:rPr lang="ru-RU" sz="2100" dirty="0" err="1" smtClean="0"/>
              <a:t>дистрессы</a:t>
            </a:r>
            <a:r>
              <a:rPr lang="ru-RU" sz="2100" dirty="0" smtClean="0"/>
              <a:t>, «родительские» установки…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2731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Зона ближайшего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Характеризует процесс подтягивания психического развития вслед за обучением. Эта зона определяется содержанием таких задач, которые ребенок может решить лишь с помощью взрослого, но после приобретения опыта совместной деятельности - он становится способным к самостоятельному решению аналогичных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2739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Зона актуального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Совокупность </a:t>
            </a:r>
            <a:r>
              <a:rPr lang="ru-RU" dirty="0"/>
              <a:t>представлений, знаний, навыков, умений, личностных качеств, которыми ребенок уже овладел и может пользоваться без посторонней помощи. Это сегодняшний </a:t>
            </a:r>
            <a:r>
              <a:rPr lang="ru-RU" u="sng" dirty="0" smtClean="0"/>
              <a:t>день</a:t>
            </a:r>
            <a:r>
              <a:rPr lang="ru-RU" dirty="0" smtClean="0"/>
              <a:t> </a:t>
            </a:r>
            <a:r>
              <a:rPr lang="ru-RU" dirty="0"/>
              <a:t> ребенка, степень его готовности к новому этапу жизни, к завтрашнему дню.</a:t>
            </a:r>
          </a:p>
        </p:txBody>
      </p:sp>
    </p:spTree>
    <p:extLst>
      <p:ext uri="{BB962C8B-B14F-4D97-AF65-F5344CB8AC3E}">
        <p14:creationId xmlns:p14="http://schemas.microsoft.com/office/powerpoint/2010/main" val="256055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Построение образовательной деятельности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19850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 smtClean="0"/>
              <a:t>«Владеть профессиональной установкой на оказание помощи любому ребёнку вне зависимости от его реальных возможностей, особенностей в поведении, состояния психического и физического здоровья»</a:t>
            </a:r>
          </a:p>
          <a:p>
            <a:pPr marL="0" indent="0">
              <a:buNone/>
            </a:pPr>
            <a:r>
              <a:rPr lang="ru-RU" sz="2800" dirty="0" smtClean="0"/>
              <a:t>(трудовая функция: развивающая деятельность)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4758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Понятие социальной ситуации развития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543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Л.С. Выготский ввел понятие социальной ситуации развития как важнейшей характеристики возраста, раскрывающей отношения ребенка и его социального окружения. </a:t>
            </a:r>
          </a:p>
          <a:p>
            <a:pPr marL="0" indent="0" algn="just">
              <a:buNone/>
            </a:pPr>
            <a:r>
              <a:rPr lang="ru-RU" dirty="0"/>
              <a:t>Если социальная ситуация психического развития ребенка младенческого возраста </a:t>
            </a:r>
            <a:r>
              <a:rPr lang="ru-RU" dirty="0" smtClean="0"/>
              <a:t>- </a:t>
            </a:r>
            <a:r>
              <a:rPr lang="ru-RU" dirty="0"/>
              <a:t>ситуация неразрывного единства ребенка и взрослого, социальная ситуация "</a:t>
            </a:r>
            <a:r>
              <a:rPr lang="ru-RU" dirty="0" smtClean="0"/>
              <a:t>МЫ», </a:t>
            </a:r>
            <a:r>
              <a:rPr lang="ru-RU" dirty="0"/>
              <a:t>то в дошкольном возрасте интересы ребенка перемещаются от мира предметов к миру взрослых людей. Ребенок впервые психологически выходит за рамки семьи, за пределы окружения близких людей. Взрослый начинает выступать не только как конкретное лицо, но и как образ. Социальная ситуация развития в дошкольном детстве - «ребенок - взрослый (обобщенный, общественный). Обобщенный взрослый - это носитель общественных функций, т. е. водитель, милиционер, продавец, воспитатель, мама вообще.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86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Условия, необходимые для создания социальной ситуации развития (из ФГОС ДО)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615408"/>
          </a:xfrm>
        </p:spPr>
        <p:txBody>
          <a:bodyPr>
            <a:normAutofit fontScale="85000" lnSpcReduction="10000"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ru-RU" dirty="0"/>
              <a:t>Обеспечение эмоционального благополучия.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dirty="0"/>
              <a:t>Поддержка индивидуальности и инициативы.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dirty="0"/>
              <a:t>Установление правил взаимодействия в разных ситуациях.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dirty="0"/>
              <a:t>Построение вариативного развивающего образования, ориентированного на уровень  развития, проявляющийся у ребёнка в совместной деятельности со взрослым и более опытными сверстниками, но не актуализирующийся в его индивидуальной деятельности.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dirty="0"/>
              <a:t>Взаимодействие с родителями (законными представителями)  по вопросам образования ребёнка, непосредственного вовлечения их в образовательную деятельность, в том числе посредством создания образовательных проектов совместно с семьёй на основе выявления потребностей и поддержки образовательных инициатив семьи.</a:t>
            </a:r>
          </a:p>
          <a:p>
            <a:pPr>
              <a:buFont typeface="+mj-lt"/>
              <a:buAutoNum type="romanU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27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Поддержка взрослыми положительного, доброжелательного отношения детей друг к другу и взаимодействия детей друг с другом в разных видах деятельности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43757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Сформулированы в пункте 3.2.1. Федерального государственного образовательного стандарта дошкольного образования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75619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i="1" dirty="0" smtClean="0"/>
              <a:t>«Организация конструктивного взаимодействия детей в разных видах деятельности, участников совместной деятельности…»</a:t>
            </a:r>
          </a:p>
          <a:p>
            <a:pPr marL="0" indent="0">
              <a:buNone/>
            </a:pPr>
            <a:r>
              <a:rPr lang="ru-RU" sz="2800" dirty="0" smtClean="0"/>
              <a:t>(трудовая функция:  педагогическая деятельность по реализации программ дошкольного образования)</a:t>
            </a:r>
            <a:endParaRPr lang="ru-RU" sz="2800" dirty="0"/>
          </a:p>
          <a:p>
            <a:pPr marL="0" indent="0">
              <a:buNone/>
            </a:pPr>
            <a:r>
              <a:rPr lang="ru-RU" sz="2800" b="1" i="1" dirty="0" smtClean="0"/>
              <a:t>«Поддерживать в детском коллективе деловую, дружелюбную атмосферу»</a:t>
            </a:r>
          </a:p>
          <a:p>
            <a:pPr marL="0" indent="0">
              <a:buNone/>
            </a:pPr>
            <a:r>
              <a:rPr lang="ru-RU" sz="2800" dirty="0" smtClean="0"/>
              <a:t>(трудовая функция: воспитательная деятельность)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9964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Пути и методы  поддержки взрослыми положительного, доброжелательного отношения детей друг к другу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ru-RU" b="1" dirty="0" smtClean="0"/>
              <a:t>Организация совместной деятельности.</a:t>
            </a:r>
          </a:p>
          <a:p>
            <a:pPr marL="457200" indent="-457200" algn="just">
              <a:buAutoNum type="arabicPeriod"/>
            </a:pPr>
            <a:r>
              <a:rPr lang="ru-RU" b="1" dirty="0" smtClean="0"/>
              <a:t>Формирование субъектного взаимодействия детей: помочь ребёнку «открыть» сверстника и увидеть в нём такое же существо, как и он сам. Помочь ребёнку осознать </a:t>
            </a:r>
            <a:r>
              <a:rPr lang="ru-RU" b="1" dirty="0"/>
              <a:t>эмоциональное </a:t>
            </a:r>
            <a:r>
              <a:rPr lang="ru-RU" b="1" dirty="0" smtClean="0"/>
              <a:t>состояние своё и сверстника, обогащать словарь эмоций. Понимать личностные качества и достоинства свои и сверстника.</a:t>
            </a:r>
          </a:p>
        </p:txBody>
      </p:sp>
    </p:spTree>
    <p:extLst>
      <p:ext uri="{BB962C8B-B14F-4D97-AF65-F5344CB8AC3E}">
        <p14:creationId xmlns:p14="http://schemas.microsoft.com/office/powerpoint/2010/main" val="120247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Что поможет созданию бесконфликтной обстановки в группе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Единая система традиций и ценностей. Этому способствуют ритуалы начала и завершения дня, традиционные досуговые групповые мероприятия, празднование дней рождений.</a:t>
            </a:r>
          </a:p>
          <a:p>
            <a:r>
              <a:rPr lang="ru-RU" dirty="0" smtClean="0"/>
              <a:t>Особое внимание «изолированным» детям. Привлекать их к совместной деятельности группы; найти для них поручения, где они раскрыли бы с вои лучшие способности; чаще хвалить и поощрять их в присутствии всей группы, но только за конкретно выполненное действие.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137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Что поможет созданию бесконфликтной обстановки в группе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Распределение поручений между воспитанниками.</a:t>
            </a:r>
          </a:p>
          <a:p>
            <a:r>
              <a:rPr lang="ru-RU" dirty="0" smtClean="0"/>
              <a:t>Полезно планировать работу на занятиях или во время досуговых мероприятий, утренников в </a:t>
            </a:r>
            <a:r>
              <a:rPr lang="ru-RU" dirty="0" err="1" smtClean="0"/>
              <a:t>микрогруппах</a:t>
            </a:r>
            <a:r>
              <a:rPr lang="ru-RU" dirty="0" smtClean="0"/>
              <a:t> (парах, тройках, четвёрках).  </a:t>
            </a:r>
            <a:r>
              <a:rPr lang="ru-RU" dirty="0" err="1" smtClean="0"/>
              <a:t>Минигруппа</a:t>
            </a:r>
            <a:r>
              <a:rPr lang="ru-RU" dirty="0" smtClean="0"/>
              <a:t> должна придерживаться принципа взаимопомощи и поддержки, должна быть мотивирована на достижение успеха.</a:t>
            </a:r>
          </a:p>
          <a:p>
            <a:r>
              <a:rPr lang="ru-RU" dirty="0" smtClean="0"/>
              <a:t>В ситуации конфликта воспитатель не судья, а посредник.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311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Поддержка инициативы и самостоятельности детей в специфических для них видах деятельности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787422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/>
              <a:t>«Развитие у обучающихся познавательной активности, самостоятельности, инициативы, творческих способностей…»</a:t>
            </a:r>
          </a:p>
          <a:p>
            <a:pPr marL="0" indent="0">
              <a:buNone/>
            </a:pPr>
            <a:r>
              <a:rPr lang="ru-RU" dirty="0" smtClean="0"/>
              <a:t>(трудовая функция: воспитательная деятельность, развивающая деятельность)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09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Специфические виды деятельности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indent="-457200">
              <a:buFont typeface="Arial" pitchFamily="34" charset="0"/>
              <a:buAutoNum type="arabicPeriod"/>
            </a:pPr>
            <a:endParaRPr lang="ru-RU" dirty="0" smtClean="0"/>
          </a:p>
          <a:p>
            <a:pPr marL="457200" indent="-457200">
              <a:buFont typeface="Arial" pitchFamily="34" charset="0"/>
              <a:buAutoNum type="arabicPeriod"/>
            </a:pPr>
            <a:endParaRPr lang="ru-RU" dirty="0"/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4600" b="1" dirty="0" smtClean="0"/>
              <a:t>Игровая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Коммуникативная 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Познавательно-исследовательская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Восприятие художественной литературы и фольклора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Самообслуживание и элементарный бытовой труд (в помещении и на улице)</a:t>
            </a:r>
            <a:endParaRPr lang="en-US" sz="4600" b="1" dirty="0" smtClean="0"/>
          </a:p>
          <a:p>
            <a:pPr marL="457200" indent="-457200">
              <a:buAutoNum type="arabicPeriod"/>
            </a:pPr>
            <a:r>
              <a:rPr lang="ru-RU" sz="4600" b="1" dirty="0" smtClean="0"/>
              <a:t>Конструирование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Изобразительная</a:t>
            </a:r>
          </a:p>
          <a:p>
            <a:pPr marL="457200" indent="-457200">
              <a:buAutoNum type="arabicPeriod"/>
            </a:pPr>
            <a:r>
              <a:rPr lang="ru-RU" sz="4600" b="1" dirty="0" smtClean="0"/>
              <a:t>Музыкальная</a:t>
            </a:r>
            <a:endParaRPr lang="en-US" sz="4600" b="1" dirty="0" smtClean="0"/>
          </a:p>
          <a:p>
            <a:pPr marL="457200" indent="-457200">
              <a:buAutoNum type="arabicPeriod"/>
            </a:pPr>
            <a:endParaRPr lang="en-US" sz="5700" dirty="0" smtClean="0"/>
          </a:p>
          <a:p>
            <a:pPr marL="457200" indent="-457200">
              <a:buAutoNum type="arabicPeriod"/>
            </a:pPr>
            <a:endParaRPr lang="ru-RU" dirty="0" smtClean="0"/>
          </a:p>
          <a:p>
            <a:pPr marL="457200" indent="-457200">
              <a:buAutoNum type="arabicPeriod"/>
            </a:pPr>
            <a:endParaRPr lang="ru-RU" dirty="0" smtClean="0"/>
          </a:p>
          <a:p>
            <a:pPr marL="0" indent="0">
              <a:buNone/>
            </a:pPr>
            <a:endParaRPr 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217316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Развитие инициативы и самостоятельности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b="1" dirty="0" smtClean="0"/>
              <a:t>Детская инициатива и самостоятельность проявляется в свободной деятельности по выбору и интересам. Возможность играть,  рисовать, конструировать, сочинять и прочее, в соответствии с собственными интересами, является важнейшим источником эмоционального благополучия ребёнка в детском саду.</a:t>
            </a:r>
          </a:p>
          <a:p>
            <a:pPr marL="0" indent="457200" algn="just">
              <a:buNone/>
            </a:pPr>
            <a:r>
              <a:rPr lang="ru-RU" sz="2000" b="1" dirty="0" smtClean="0"/>
              <a:t>В форме самостоятельной инициативной деятельности в детском саду могут осуществляться все виды деятельности ребёнка.</a:t>
            </a:r>
          </a:p>
          <a:p>
            <a:pPr indent="457200"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8921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Игровая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 algn="just">
              <a:buNone/>
            </a:pPr>
            <a:r>
              <a:rPr lang="ru-RU" sz="2000" b="1" dirty="0" smtClean="0"/>
              <a:t>Для полноценного развития дошкольнику необходима самодеятельная, спонтанная игра, возникающая и развивающаяся  по его собственной инициативе.</a:t>
            </a:r>
          </a:p>
          <a:p>
            <a:pPr marL="0" indent="457200" algn="just">
              <a:buNone/>
            </a:pPr>
            <a:r>
              <a:rPr lang="ru-RU" sz="2000" b="1" dirty="0" smtClean="0"/>
              <a:t>Свободная деятельность сопровождается организацией1 педагогической поддержки самодеятельных игр (сюжетно-ролевых, режиссёрских, игр-экспериментирований), а также других игр. </a:t>
            </a:r>
          </a:p>
          <a:p>
            <a:pPr marL="0" indent="457200" algn="just">
              <a:buNone/>
            </a:pPr>
            <a:r>
              <a:rPr lang="ru-RU" sz="2000" b="1" dirty="0" smtClean="0"/>
              <a:t>Воспитатель поощряет проявления разнообразной игровой активности, инициативности, самостоятельности; предоставляет возможность свободного выбора тематики, партнёров, способов и средств реализации собственной деятельности. Так создаются условия для формирования возрастных новообразований. </a:t>
            </a:r>
          </a:p>
          <a:p>
            <a:pPr marL="0" indent="457200" algn="just">
              <a:buNone/>
            </a:pPr>
            <a:r>
              <a:rPr lang="ru-RU" sz="2000" b="1" dirty="0" smtClean="0"/>
              <a:t>«Детский час» - особое время </a:t>
            </a:r>
            <a:r>
              <a:rPr lang="ru-RU" sz="2000" b="1" smtClean="0"/>
              <a:t>для ребёнка в семье.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06245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2000" y="1628800"/>
            <a:ext cx="6781800" cy="45434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Возможность выбора детьми материалов, видов активности, участников совместной деятельности и общения</a:t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512896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62000" y="692696"/>
            <a:ext cx="6781800" cy="547950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Уважение взрослых к человеческому достоинству детей , формирование и поддержка их положительной самооценки, уверенности в собственных возможностях и способностях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5312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/>
              <a:t>«Организация конструктивного взаимодействия детей в разных видах деятельности, создание условий для свободного выбора детьми деятельности, участников совместной деятельности , материалов»</a:t>
            </a:r>
          </a:p>
          <a:p>
            <a:pPr marL="0" indent="0">
              <a:buNone/>
            </a:pPr>
            <a:r>
              <a:rPr lang="ru-RU" dirty="0" smtClean="0"/>
              <a:t>(трудовая функция: педагогическая деятельность по реализации программ дошкольного образования)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83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Защита детей от всех форм физического и психического насилия</a:t>
            </a:r>
            <a:br>
              <a:rPr lang="ru-RU" sz="44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526954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Виды насилия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Физическое</a:t>
            </a:r>
          </a:p>
          <a:p>
            <a:r>
              <a:rPr lang="ru-RU" dirty="0" smtClean="0"/>
              <a:t>Психоэмоциональное (психологическое)</a:t>
            </a:r>
          </a:p>
          <a:p>
            <a:r>
              <a:rPr lang="ru-RU" dirty="0" smtClean="0"/>
              <a:t>Сексуальное</a:t>
            </a:r>
          </a:p>
          <a:p>
            <a:r>
              <a:rPr lang="ru-RU" dirty="0" smtClean="0"/>
              <a:t>Пренебрежение основными нуждами ребёнка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42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Психическое насилие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Первичные (неотложные) действия сотрудника образователь-</a:t>
            </a:r>
          </a:p>
          <a:p>
            <a:pPr marL="0" indent="0" algn="ctr">
              <a:buNone/>
            </a:pPr>
            <a:r>
              <a:rPr lang="ru-RU" b="1" i="1" dirty="0" err="1"/>
              <a:t>ного</a:t>
            </a:r>
            <a:r>
              <a:rPr lang="ru-RU" b="1" i="1" dirty="0"/>
              <a:t> </a:t>
            </a:r>
            <a:r>
              <a:rPr lang="ru-RU" b="1" i="1" dirty="0" smtClean="0"/>
              <a:t> учреждения</a:t>
            </a:r>
            <a:r>
              <a:rPr lang="ru-RU" b="1" i="1" dirty="0"/>
              <a:t>, чтобы помочь ребенку при психологическом</a:t>
            </a:r>
          </a:p>
          <a:p>
            <a:pPr marL="0" indent="0" algn="ctr">
              <a:buNone/>
            </a:pPr>
            <a:r>
              <a:rPr lang="ru-RU" b="1" i="1" dirty="0"/>
              <a:t>насилии в быту</a:t>
            </a:r>
          </a:p>
          <a:p>
            <a:pPr marL="0" indent="0" algn="just">
              <a:buNone/>
            </a:pPr>
            <a:r>
              <a:rPr lang="ru-RU" dirty="0"/>
              <a:t>1. Будьте внимательны к ребенку, постарайтесь выяснить причины</a:t>
            </a:r>
          </a:p>
          <a:p>
            <a:pPr marL="0" indent="0" algn="just">
              <a:buNone/>
            </a:pPr>
            <a:r>
              <a:rPr lang="ru-RU" dirty="0"/>
              <a:t>его эмоциональных и поведенческих особенностей.</a:t>
            </a:r>
          </a:p>
          <a:p>
            <a:pPr marL="0" indent="0" algn="just">
              <a:buNone/>
            </a:pPr>
            <a:r>
              <a:rPr lang="ru-RU" dirty="0"/>
              <a:t>2. Предложите родителям обратиться к психологу, семейному </a:t>
            </a:r>
            <a:r>
              <a:rPr lang="ru-RU" dirty="0" smtClean="0"/>
              <a:t>терапевту </a:t>
            </a:r>
            <a:r>
              <a:rPr lang="ru-RU" dirty="0"/>
              <a:t>за консультативной помощью.</a:t>
            </a:r>
          </a:p>
          <a:p>
            <a:pPr marL="0" indent="0" algn="just">
              <a:buNone/>
            </a:pPr>
            <a:r>
              <a:rPr lang="ru-RU" dirty="0"/>
              <a:t>3. Обратитесь в органы опеки и попечительства, в полицию, если</a:t>
            </a:r>
          </a:p>
          <a:p>
            <a:pPr marL="0" indent="0" algn="just">
              <a:buNone/>
            </a:pPr>
            <a:r>
              <a:rPr lang="ru-RU" dirty="0"/>
              <a:t>ребенок является постоянным свидетелем домашнего насилия.</a:t>
            </a:r>
          </a:p>
          <a:p>
            <a:pPr marL="0" indent="0" algn="just">
              <a:buNone/>
            </a:pPr>
            <a:r>
              <a:rPr lang="ru-RU" dirty="0"/>
              <a:t>4. Обратитесь в любой ближайший центр психологической помощи.</a:t>
            </a:r>
          </a:p>
        </p:txBody>
      </p:sp>
    </p:spTree>
    <p:extLst>
      <p:ext uri="{BB962C8B-B14F-4D97-AF65-F5344CB8AC3E}">
        <p14:creationId xmlns:p14="http://schemas.microsoft.com/office/powerpoint/2010/main" val="321839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62000" y="5589240"/>
            <a:ext cx="6781800" cy="58296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Алгоритм действий специалистов ОУ в случае установления  факта  наличия острой ситуации психического насилия по отношению к ребёнку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9938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smtClean="0"/>
              <a:t>Оказать </a:t>
            </a:r>
            <a:r>
              <a:rPr lang="ru-RU" dirty="0"/>
              <a:t>психологическую помощь ребенку, не оставлять </a:t>
            </a:r>
            <a:r>
              <a:rPr lang="ru-RU" dirty="0" smtClean="0"/>
              <a:t>одного без наблюдения взрослых до разрешения ситуации и приведения ребёнка  в адекватное психологическое состояние.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smtClean="0"/>
              <a:t>Сообщить </a:t>
            </a:r>
            <a:r>
              <a:rPr lang="ru-RU" dirty="0"/>
              <a:t>родителям или другим законным представителям, </a:t>
            </a:r>
            <a:r>
              <a:rPr lang="ru-RU" dirty="0" smtClean="0"/>
              <a:t>не совершавшим </a:t>
            </a:r>
            <a:r>
              <a:rPr lang="ru-RU" dirty="0"/>
              <a:t>бытовое насилие, о состоянии </a:t>
            </a:r>
            <a:r>
              <a:rPr lang="ru-RU" dirty="0" smtClean="0"/>
              <a:t>ребенка.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smtClean="0"/>
              <a:t>Получить </a:t>
            </a:r>
            <a:r>
              <a:rPr lang="ru-RU" dirty="0"/>
              <a:t>у родителей или иных законных представителей (в </a:t>
            </a:r>
            <a:r>
              <a:rPr lang="ru-RU" dirty="0" smtClean="0"/>
              <a:t>том числе </a:t>
            </a:r>
            <a:r>
              <a:rPr lang="ru-RU" dirty="0"/>
              <a:t>и у совершивших бытовое насилие) разъяснения по </a:t>
            </a:r>
            <a:r>
              <a:rPr lang="ru-RU" dirty="0" smtClean="0"/>
              <a:t>поводу </a:t>
            </a:r>
            <a:r>
              <a:rPr lang="ru-RU" dirty="0"/>
              <a:t>психологического состояния ребенка, опасного для его жизни</a:t>
            </a:r>
          </a:p>
          <a:p>
            <a:pPr marL="0" indent="0" algn="just">
              <a:buNone/>
            </a:pPr>
            <a:r>
              <a:rPr lang="ru-RU" dirty="0"/>
              <a:t>и </a:t>
            </a:r>
            <a:r>
              <a:rPr lang="ru-RU" dirty="0" smtClean="0"/>
              <a:t>здоровья.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dirty="0" smtClean="0"/>
              <a:t>При </a:t>
            </a:r>
            <a:r>
              <a:rPr lang="ru-RU" dirty="0"/>
              <a:t>адекватной реакции родителей сообщить координаты центров </a:t>
            </a:r>
            <a:r>
              <a:rPr lang="ru-RU" dirty="0" smtClean="0"/>
              <a:t>и учреждений</a:t>
            </a:r>
            <a:r>
              <a:rPr lang="ru-RU" dirty="0"/>
              <a:t>, которые могут оказать помощь в данной </a:t>
            </a:r>
            <a:r>
              <a:rPr lang="ru-RU" dirty="0" smtClean="0"/>
              <a:t>ситуации.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smtClean="0"/>
              <a:t>Контролировать </a:t>
            </a:r>
            <a:r>
              <a:rPr lang="ru-RU" dirty="0"/>
              <a:t>разрешение ситуации через контакт с </a:t>
            </a:r>
            <a:r>
              <a:rPr lang="ru-RU" dirty="0" smtClean="0"/>
              <a:t>родителем </a:t>
            </a:r>
            <a:r>
              <a:rPr lang="ru-RU" dirty="0"/>
              <a:t>и/ или ребенком</a:t>
            </a:r>
            <a:r>
              <a:rPr lang="ru-RU" dirty="0" smtClean="0"/>
              <a:t>;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6. при неадекватной реакции родителей сообщить о данной </a:t>
            </a:r>
            <a:r>
              <a:rPr lang="ru-RU" dirty="0" smtClean="0"/>
              <a:t>ситуации </a:t>
            </a:r>
            <a:r>
              <a:rPr lang="ru-RU" dirty="0"/>
              <a:t>в органы защиты прав детей (КДН и ЗП (комиссия по </a:t>
            </a:r>
            <a:r>
              <a:rPr lang="ru-RU" dirty="0" smtClean="0"/>
              <a:t>делам несовершеннолетних </a:t>
            </a:r>
            <a:r>
              <a:rPr lang="ru-RU" dirty="0"/>
              <a:t>и защите их прав), органы опеки и </a:t>
            </a:r>
            <a:r>
              <a:rPr lang="ru-RU" dirty="0" smtClean="0"/>
              <a:t>попечительства</a:t>
            </a:r>
            <a:r>
              <a:rPr lang="ru-RU" dirty="0"/>
              <a:t>) с выяснением возможности дальнейшего </a:t>
            </a:r>
            <a:r>
              <a:rPr lang="ru-RU" dirty="0" smtClean="0"/>
              <a:t>помещения ребенка </a:t>
            </a:r>
            <a:r>
              <a:rPr lang="ru-RU" dirty="0"/>
              <a:t>в больницу или приют до разрешения </a:t>
            </a:r>
            <a:r>
              <a:rPr lang="ru-RU" dirty="0" smtClean="0"/>
              <a:t>ситуации.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Так как в состав КДН и ЗП входят представители всех субъектов </a:t>
            </a:r>
            <a:r>
              <a:rPr lang="ru-RU" dirty="0" smtClean="0"/>
              <a:t>профилактики </a:t>
            </a:r>
            <a:r>
              <a:rPr lang="ru-RU" dirty="0"/>
              <a:t>бытового насилия, то к родителям или другим </a:t>
            </a:r>
            <a:r>
              <a:rPr lang="ru-RU" dirty="0" smtClean="0"/>
              <a:t>законным представителям</a:t>
            </a:r>
            <a:r>
              <a:rPr lang="ru-RU" dirty="0"/>
              <a:t>, совершающим психологическое бытовое насилие,</a:t>
            </a:r>
          </a:p>
          <a:p>
            <a:pPr marL="0" indent="0" algn="just">
              <a:buNone/>
            </a:pPr>
            <a:r>
              <a:rPr lang="ru-RU" dirty="0"/>
              <a:t>могут быть приняты и иные правовые меры предусмотренные </a:t>
            </a:r>
            <a:r>
              <a:rPr lang="ru-RU" dirty="0" smtClean="0"/>
              <a:t>законодательством </a:t>
            </a:r>
            <a:r>
              <a:rPr lang="ru-RU" dirty="0"/>
              <a:t>РК в сфере предупреждения и профилактики </a:t>
            </a:r>
            <a:r>
              <a:rPr lang="ru-RU" dirty="0" smtClean="0"/>
              <a:t>бытового </a:t>
            </a:r>
            <a:r>
              <a:rPr lang="ru-RU" dirty="0"/>
              <a:t>насилия. Порядок этих действий изложен в настоящем документе </a:t>
            </a:r>
            <a:r>
              <a:rPr lang="ru-RU" dirty="0" smtClean="0"/>
              <a:t>о межведомственном </a:t>
            </a:r>
            <a:r>
              <a:rPr lang="ru-RU" dirty="0"/>
              <a:t>взаимодействии.</a:t>
            </a:r>
          </a:p>
        </p:txBody>
      </p:sp>
    </p:spTree>
    <p:extLst>
      <p:ext uri="{BB962C8B-B14F-4D97-AF65-F5344CB8AC3E}">
        <p14:creationId xmlns:p14="http://schemas.microsoft.com/office/powerpoint/2010/main" val="3917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Алгоритм действий специалистов ОУ в случае установления факта пренебрежения родителями основных нужд ребёнка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25536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Выявить и зафиксировать у ребёнка наличие проблемы.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Сообщить родителям о выявленной проблеме и выяснить, какие меры предприняты для её разрешения.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 При выявлении недостаточности принимаемых мер предложить родителям перечень мер по разрешению конкретных проблем (например, обращение к специалистам).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Проконтролировать выполняемость рекомендаций.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При наличии положительной динамики продолжать оказание поддержки семье.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При отсутствии положительной динамики из-за сопротивления (отказа) со стороны родителей заниматься данными проблемами, вызвать родителей на совет по профилактике с повторным разъяснением выявленных проблем у ребёнка и сообщением о наличии ответственности родителей за физическое и психологическое состояние ребёнка.</a:t>
            </a:r>
          </a:p>
          <a:p>
            <a:pPr marL="0" indent="0">
              <a:buNone/>
            </a:pPr>
            <a:r>
              <a:rPr lang="ru-RU" sz="2000" dirty="0" smtClean="0"/>
              <a:t>Сайт </a:t>
            </a:r>
            <a:r>
              <a:rPr lang="en-US" sz="2000" dirty="0" smtClean="0"/>
              <a:t>content.schools.by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384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Алгоритм действия педагогических работников в случае жестокого обращения родителей с детьми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sz="2000" dirty="0" smtClean="0"/>
              <a:t>Составить акт о факте жестокого обращения с ребёнком.</a:t>
            </a:r>
          </a:p>
          <a:p>
            <a:pPr marL="0" indent="0">
              <a:buNone/>
            </a:pPr>
            <a:r>
              <a:rPr lang="ru-RU" sz="2000" dirty="0" smtClean="0"/>
              <a:t>2. Побеседовать с родителями.</a:t>
            </a:r>
          </a:p>
          <a:p>
            <a:pPr marL="0" indent="0">
              <a:buNone/>
            </a:pPr>
            <a:r>
              <a:rPr lang="ru-RU" sz="2000" dirty="0" smtClean="0"/>
              <a:t>3. Сообщить о происшествии специалисту отдела образования администрации Фрунзенского района Махровой Надежде (каб.222), т.705-62-92, 8921 789 76 05</a:t>
            </a:r>
          </a:p>
          <a:p>
            <a:pPr marL="0" indent="0">
              <a:buNone/>
            </a:pPr>
            <a:r>
              <a:rPr lang="ru-RU" sz="2000" dirty="0" smtClean="0"/>
              <a:t>4. Позвонить в милицию 02, сообщить о факте жестокого обращения с ребёнком.</a:t>
            </a:r>
          </a:p>
          <a:p>
            <a:pPr marL="0" indent="0">
              <a:buNone/>
            </a:pPr>
            <a:r>
              <a:rPr lang="ru-RU" sz="2000" dirty="0" smtClean="0"/>
              <a:t>Связаться с начальником отдела по делам несовершеннолетних </a:t>
            </a:r>
            <a:r>
              <a:rPr lang="ru-RU" sz="2000" dirty="0" err="1" smtClean="0"/>
              <a:t>Совчак</a:t>
            </a:r>
            <a:r>
              <a:rPr lang="ru-RU" sz="2000" dirty="0" smtClean="0"/>
              <a:t> Оксаной Николаевной или её заместителем </a:t>
            </a:r>
            <a:r>
              <a:rPr lang="ru-RU" sz="2000" dirty="0" err="1" smtClean="0"/>
              <a:t>Сычовой</a:t>
            </a:r>
            <a:r>
              <a:rPr lang="ru-RU" sz="2000" dirty="0" smtClean="0"/>
              <a:t> Ириной </a:t>
            </a:r>
            <a:r>
              <a:rPr lang="ru-RU" sz="2000" dirty="0" err="1" smtClean="0"/>
              <a:t>Прокофьевной</a:t>
            </a:r>
            <a:r>
              <a:rPr lang="ru-RU" sz="2000" dirty="0" smtClean="0"/>
              <a:t>, т.767-10-93.</a:t>
            </a:r>
          </a:p>
          <a:p>
            <a:pPr marL="0" indent="0">
              <a:buNone/>
            </a:pPr>
            <a:r>
              <a:rPr lang="ru-RU" sz="2000" dirty="0" smtClean="0"/>
              <a:t>6. Сообщить о факте жестокого обращения с ребёнком в отдел опеки и попечительства.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11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2000" y="764704"/>
            <a:ext cx="6781800" cy="446449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065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/>
              <a:t>«Помощь семье в решении вопросов воспитания ребёнка»</a:t>
            </a:r>
          </a:p>
          <a:p>
            <a:pPr marL="0" indent="0">
              <a:buNone/>
            </a:pPr>
            <a:r>
              <a:rPr lang="ru-RU" dirty="0" smtClean="0"/>
              <a:t>(трудовая функция: воспитательная деятельность)</a:t>
            </a:r>
          </a:p>
          <a:p>
            <a:pPr marL="0" indent="0">
              <a:buNone/>
            </a:pPr>
            <a:r>
              <a:rPr lang="ru-RU" b="1" i="1" dirty="0" smtClean="0"/>
              <a:t>«Основные закономерности семейных отношений, позволяющие эффективно работать с родительской общественностью»</a:t>
            </a:r>
          </a:p>
          <a:p>
            <a:pPr marL="0" indent="0">
              <a:buNone/>
            </a:pPr>
            <a:r>
              <a:rPr lang="ru-RU" dirty="0" smtClean="0"/>
              <a:t>(трудовая функция: развивающая деятельность)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88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Методика Ореховой О.А.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Тест оценки социальной успешности ребёнка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3969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 smtClean="0"/>
              <a:t>«Общаться с детьми, признавать их достоинство, понимая и принимая их» </a:t>
            </a:r>
          </a:p>
          <a:p>
            <a:pPr marL="0" indent="0" algn="ctr">
              <a:buNone/>
            </a:pPr>
            <a:r>
              <a:rPr lang="ru-RU" sz="3600" i="1" dirty="0" smtClean="0"/>
              <a:t>(</a:t>
            </a:r>
            <a:r>
              <a:rPr lang="ru-RU" sz="3600" dirty="0" smtClean="0"/>
              <a:t>трудовая функция, воспитательная деятельность</a:t>
            </a:r>
            <a:r>
              <a:rPr lang="ru-RU" sz="3600" i="1" dirty="0" smtClean="0"/>
              <a:t>)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401123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25144"/>
            <a:ext cx="6781800" cy="1600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Где скачать?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903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Сайт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PROpoditelstvo.ru</a:t>
            </a: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→ Организациям→ Образовательным организациям → Методические материалы → Меню →Образовательным организациям → Инструкция по применению методики цветовой эмоциональной диагностики </a:t>
            </a:r>
            <a:r>
              <a:rPr lang="ru-RU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О.А.Ореховой</a:t>
            </a: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(скачать)</a:t>
            </a:r>
          </a:p>
          <a:p>
            <a:pPr marL="0" indent="0">
              <a:buNone/>
            </a:pPr>
            <a:r>
              <a:rPr lang="ru-RU" sz="2000" dirty="0" smtClean="0"/>
              <a:t>Бланк №1 – тест «Домики» Ореховой О.А.</a:t>
            </a:r>
          </a:p>
          <a:p>
            <a:pPr marL="0" indent="0">
              <a:buNone/>
            </a:pPr>
            <a:r>
              <a:rPr lang="ru-RU" sz="2000" dirty="0" smtClean="0"/>
              <a:t>Бланк №2 рекомендации при пользовании тестом, инструкция по раскрашиванию</a:t>
            </a:r>
          </a:p>
          <a:p>
            <a:pPr marL="0" indent="0">
              <a:buNone/>
            </a:pPr>
            <a:r>
              <a:rPr lang="ru-RU" sz="2000" dirty="0" smtClean="0"/>
              <a:t>2 варианта: сокращённый </a:t>
            </a:r>
            <a:r>
              <a:rPr lang="ru-RU" sz="2000" dirty="0"/>
              <a:t>(2 задания); </a:t>
            </a:r>
            <a:r>
              <a:rPr lang="ru-RU" sz="2000" dirty="0" smtClean="0"/>
              <a:t>полный </a:t>
            </a:r>
            <a:r>
              <a:rPr lang="ru-RU" sz="2000" dirty="0"/>
              <a:t>(3 задания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r>
              <a:rPr lang="ru-RU" sz="2000" dirty="0" smtClean="0"/>
              <a:t>Бланк №3 оценка и интерпретация теста «Домики»</a:t>
            </a:r>
          </a:p>
          <a:p>
            <a:pPr marL="0" indent="0">
              <a:buNone/>
            </a:pPr>
            <a:r>
              <a:rPr lang="ru-RU" sz="2000" dirty="0"/>
              <a:t>2 варианта: сокращённый </a:t>
            </a:r>
            <a:r>
              <a:rPr lang="ru-RU" sz="2000" dirty="0" smtClean="0"/>
              <a:t>(оценка 2-х заданий); </a:t>
            </a:r>
            <a:r>
              <a:rPr lang="ru-RU" sz="2000" dirty="0"/>
              <a:t>полный </a:t>
            </a:r>
            <a:r>
              <a:rPr lang="ru-RU" sz="2000" dirty="0" smtClean="0"/>
              <a:t>(оценка 3-х заданий)</a:t>
            </a: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7608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Портрет «идеального» воспитателя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Работа в малых группах</a:t>
            </a:r>
          </a:p>
          <a:p>
            <a:pPr marL="0" indent="0">
              <a:buNone/>
            </a:pPr>
            <a:r>
              <a:rPr lang="ru-RU" dirty="0" smtClean="0"/>
              <a:t>Обсуждение в группе:</a:t>
            </a:r>
          </a:p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smtClean="0"/>
              <a:t>Значимые </a:t>
            </a:r>
            <a:r>
              <a:rPr lang="ru-RU" dirty="0" smtClean="0"/>
              <a:t>для профессии личностные качества</a:t>
            </a:r>
          </a:p>
          <a:p>
            <a:pPr marL="0" indent="0">
              <a:buNone/>
            </a:pPr>
            <a:r>
              <a:rPr lang="ru-RU" dirty="0" smtClean="0"/>
              <a:t>2. Профессиональные умения воспитателя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5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Что помогало вам в детстве поддерживать положительную самооценку? (перечислить как можно больше факторов)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9018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Формирование положительной самооценки у дошкольников (рекомендации)</a:t>
            </a:r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2000" y="764704"/>
            <a:ext cx="7543800" cy="4176464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Безусловная любовь и принятие.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Развитие чувства компетентности (опора на достижения, создание ситуации успешности)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Больше поощрений и меньше наказаний (хвалить при всех, порицать один на один. Что дают наказания? Ребёнок знает как нельзя поступать, а </a:t>
            </a:r>
            <a:r>
              <a:rPr lang="ru-RU" sz="2000" smtClean="0"/>
              <a:t>как поступить – знает?)</a:t>
            </a:r>
            <a:endParaRPr lang="ru-RU" sz="20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Предоставлять ребёнку самостоятельность (вместе с ребёнком, а не вместо него; пусть он встретится с результатами своей деятельности или своего бездействия)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Не требовать от ребёнка невозможного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Вселять в ребёнка уверенность в том, что он хороший человек (ответственный, добрый, самостоятельный, компетентный)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Меньше критики. Опора на достижения!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278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 smtClean="0"/>
              <a:t>Что мешает быть уверенным в собственных возможностях и способностях?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Родительские послания (предписания)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Критика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Культурные и социальные стереотипы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Случайные травмы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Отрицательное внимание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Условная родительская любовь</a:t>
            </a:r>
          </a:p>
          <a:p>
            <a:pPr marL="0" indent="0" algn="just">
              <a:buNone/>
            </a:pPr>
            <a:r>
              <a:rPr lang="ru-RU" dirty="0" err="1" smtClean="0"/>
              <a:t>Дистресс</a:t>
            </a:r>
            <a:r>
              <a:rPr lang="ru-RU" dirty="0" smtClean="0"/>
              <a:t> «Я недостаточно хорош» (</a:t>
            </a:r>
            <a:r>
              <a:rPr lang="ru-RU" dirty="0" err="1" smtClean="0"/>
              <a:t>дистресс</a:t>
            </a:r>
            <a:r>
              <a:rPr lang="ru-RU" dirty="0" smtClean="0"/>
              <a:t> – жизненный опыт на базе негативных эмоций и деструктивных действий; проявляется как внутренний конфликт в процессе адаптации личности, являясь следствием низкой самооценки, либо как естественная реакция на угрозу среды обитания).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4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Использование в образовательной деятельности форм и методов работы с детьми, соответствующих их возрастным и индивидуальным особенностям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011331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Из профессионального стандарта педагога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43800" cy="3886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«Основные закономерности возрастного развития, стадии и кризисы развития…»</a:t>
            </a:r>
          </a:p>
          <a:p>
            <a:pPr marL="0" indent="0">
              <a:buNone/>
            </a:pPr>
            <a:r>
              <a:rPr lang="ru-RU" dirty="0" smtClean="0"/>
              <a:t>(трудовая функция: общепедагогическая функция, обучение)</a:t>
            </a:r>
          </a:p>
          <a:p>
            <a:pPr marL="0" indent="0">
              <a:buNone/>
            </a:pPr>
            <a:r>
              <a:rPr lang="ru-RU" b="1" i="1" dirty="0" smtClean="0"/>
              <a:t>«Постановка воспитательных целей, способствующих развитию обучающихся, независимо от их способностей и характера»</a:t>
            </a:r>
          </a:p>
          <a:p>
            <a:pPr marL="0" indent="0">
              <a:buNone/>
            </a:pPr>
            <a:r>
              <a:rPr lang="ru-RU" dirty="0" smtClean="0"/>
              <a:t>(трудовая функция: воспитательная деятельность)</a:t>
            </a:r>
          </a:p>
          <a:p>
            <a:pPr marL="0" indent="0">
              <a:buNone/>
            </a:pPr>
            <a:r>
              <a:rPr lang="ru-RU" b="1" i="1" dirty="0" smtClean="0"/>
              <a:t>«Разработка (совместно с другими специалистами) и реализация совместно с родителями (законными представителями) программ индивидуального развития ребёнка»</a:t>
            </a:r>
          </a:p>
          <a:p>
            <a:pPr marL="0" indent="0">
              <a:buNone/>
            </a:pPr>
            <a:r>
              <a:rPr lang="ru-RU" dirty="0" smtClean="0"/>
              <a:t>(трудовая функция: развивающая деятельность)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11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2392</TotalTime>
  <Words>2139</Words>
  <Application>Microsoft Office PowerPoint</Application>
  <PresentationFormat>Экран (4:3)</PresentationFormat>
  <Paragraphs>169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6" baseType="lpstr">
      <vt:lpstr>Arial</vt:lpstr>
      <vt:lpstr>Impact</vt:lpstr>
      <vt:lpstr>Times New Roman</vt:lpstr>
      <vt:lpstr>Wingdings</vt:lpstr>
      <vt:lpstr>NewsPrint</vt:lpstr>
      <vt:lpstr>Психолого-педагогические условия реализации образовательной программы дошкольного образования</vt:lpstr>
      <vt:lpstr>Презентация PowerPoint</vt:lpstr>
      <vt:lpstr>     Уважение взрослых к человеческому достоинству детей , формирование и поддержка их положительной самооценки, уверенности в собственных возможностях и способностях  </vt:lpstr>
      <vt:lpstr>Из профессионального стандарта педагога</vt:lpstr>
      <vt:lpstr>Презентация PowerPoint</vt:lpstr>
      <vt:lpstr>Формирование положительной самооценки у дошкольников (рекомендации)</vt:lpstr>
      <vt:lpstr>Презентация PowerPoint</vt:lpstr>
      <vt:lpstr>Использование в образовательной деятельности форм и методов работы с детьми, соответствующих их возрастным и индивидуальным особенностям </vt:lpstr>
      <vt:lpstr>Из профессионального стандарта педагога</vt:lpstr>
      <vt:lpstr>Возрастные стадиии развития по Эриксону</vt:lpstr>
      <vt:lpstr>Кризисы развития</vt:lpstr>
      <vt:lpstr>   Искусственное ускорение и замедление  развития детей</vt:lpstr>
      <vt:lpstr>Зона ближайшего развития</vt:lpstr>
      <vt:lpstr>Зона актуального развития</vt:lpstr>
      <vt:lpstr>Построение образовательной деятельности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 </vt:lpstr>
      <vt:lpstr>Из профессионального стандарта педагога</vt:lpstr>
      <vt:lpstr>Понятие социальной ситуации развития</vt:lpstr>
      <vt:lpstr>Условия, необходимые для создания социальной ситуации развития (из ФГОС ДО)</vt:lpstr>
      <vt:lpstr>Поддержка взрослыми положительного, доброжелательного отношения детей друг к другу и взаимодействия детей друг с другом в разных видах деятельности </vt:lpstr>
      <vt:lpstr>Из профессионального стандарта педагога</vt:lpstr>
      <vt:lpstr>Пути и методы  поддержки взрослыми положительного, доброжелательного отношения детей друг к другу</vt:lpstr>
      <vt:lpstr>Что поможет созданию бесконфликтной обстановки в группе</vt:lpstr>
      <vt:lpstr>Что поможет созданию бесконфликтной обстановки в группе</vt:lpstr>
      <vt:lpstr>Поддержка инициативы и самостоятельности детей в специфических для них видах деятельности   </vt:lpstr>
      <vt:lpstr>Из профессионального стандарта педагога</vt:lpstr>
      <vt:lpstr>Специфические виды деятельности </vt:lpstr>
      <vt:lpstr>Развитие инициативы и самостоятельности</vt:lpstr>
      <vt:lpstr>Игровая деятельность</vt:lpstr>
      <vt:lpstr>Возможность выбора детьми материалов, видов активности, участников совместной деятельности и общения  </vt:lpstr>
      <vt:lpstr>Из профессионального стандарта педагога</vt:lpstr>
      <vt:lpstr>Защита детей от всех форм физического и психического насилия    </vt:lpstr>
      <vt:lpstr>Виды насилия</vt:lpstr>
      <vt:lpstr>Психическое насилие</vt:lpstr>
      <vt:lpstr>Алгоритм действий специалистов ОУ в случае установления  факта  наличия острой ситуации психического насилия по отношению к ребёнку</vt:lpstr>
      <vt:lpstr>Алгоритм действий специалистов ОУ в случае установления факта пренебрежения родителями основных нужд ребёнка</vt:lpstr>
      <vt:lpstr>Алгоритм действия педагогических работников в случае жестокого обращения родителей с детьми</vt:lpstr>
      <vt:lpstr>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</vt:lpstr>
      <vt:lpstr>Из профессионального стандарта педагога</vt:lpstr>
      <vt:lpstr>Методика Ореховой О.А.</vt:lpstr>
      <vt:lpstr>Где скачать?</vt:lpstr>
      <vt:lpstr>Портрет «идеального» воспитателя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Психолого-педагогические условия реализации ОП ДО</dc:title>
  <dc:creator>Natalya</dc:creator>
  <cp:lastModifiedBy>user</cp:lastModifiedBy>
  <cp:revision>180</cp:revision>
  <cp:lastPrinted>2014-10-24T07:38:03Z</cp:lastPrinted>
  <dcterms:created xsi:type="dcterms:W3CDTF">2014-10-20T11:10:23Z</dcterms:created>
  <dcterms:modified xsi:type="dcterms:W3CDTF">2015-01-20T14:15:16Z</dcterms:modified>
</cp:coreProperties>
</file>