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9" r:id="rId8"/>
    <p:sldId id="261" r:id="rId9"/>
    <p:sldId id="266" r:id="rId10"/>
    <p:sldId id="265" r:id="rId11"/>
    <p:sldId id="262" r:id="rId12"/>
    <p:sldId id="267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8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170" dirty="0" smtClean="0"/>
              <a:t>Артикуляционная гимнастика</a:t>
            </a:r>
            <a:endParaRPr lang="ru-RU" sz="417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7429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r>
              <a:rPr lang="ru-RU" b="1" dirty="0" smtClean="0"/>
              <a:t>«Почистим зубы»</a:t>
            </a:r>
            <a:r>
              <a:rPr lang="ru-RU" i="1" baseline="30000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Цель. </a:t>
            </a:r>
            <a:r>
              <a:rPr lang="ru-RU" dirty="0" smtClean="0"/>
              <a:t>Научить детей удерживать кончик языка за нижними зубами.	</a:t>
            </a:r>
          </a:p>
          <a:p>
            <a:r>
              <a:rPr lang="ru-RU" i="1" dirty="0" smtClean="0"/>
              <a:t>Описание. </a:t>
            </a:r>
            <a:r>
              <a:rPr lang="ru-RU" dirty="0" smtClean="0"/>
              <a:t>Улыбнуться, показать зубы  приоткрыть рот и кончиком языка «почистить» нижние зубы, делая сначала движения языком из стороны в сторону, потом снизу вверх.</a:t>
            </a:r>
          </a:p>
          <a:p>
            <a:r>
              <a:rPr lang="ru-RU" i="1" dirty="0" smtClean="0"/>
              <a:t>Методические указания. </a:t>
            </a:r>
            <a:endParaRPr lang="ru-RU" dirty="0" smtClean="0"/>
          </a:p>
          <a:p>
            <a:pPr lvl="0"/>
            <a:r>
              <a:rPr lang="ru-RU" dirty="0" smtClean="0"/>
              <a:t>Губы неподвижны, находятся в положении улыбки.</a:t>
            </a:r>
          </a:p>
          <a:p>
            <a:pPr lvl="0"/>
            <a:r>
              <a:rPr lang="ru-RU" dirty="0" smtClean="0"/>
              <a:t>Двигая кончиком языка из стороны в сторону, следить, чтобы он находился у десен, а не скользил по верхнему краю зубов.</a:t>
            </a:r>
          </a:p>
          <a:p>
            <a:pPr lvl="0"/>
            <a:r>
              <a:rPr lang="ru-RU" dirty="0" smtClean="0"/>
              <a:t>Двигая языком снизу вверх, следить, чтобы кончик языка был</a:t>
            </a:r>
            <a:br>
              <a:rPr lang="ru-RU" dirty="0" smtClean="0"/>
            </a:br>
            <a:r>
              <a:rPr lang="ru-RU" dirty="0" smtClean="0"/>
              <a:t>широким и начинал движение от корней нижних зубов.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259662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Третий комплекс (для шипящих звуков [</a:t>
            </a:r>
            <a:r>
              <a:rPr lang="ru-RU" sz="2600" b="1" i="1" dirty="0" err="1" smtClean="0"/>
              <a:t>ш</a:t>
            </a:r>
            <a:r>
              <a:rPr lang="ru-RU" sz="2600" b="1" i="1" dirty="0" smtClean="0"/>
              <a:t>], [ж], [ч], [</a:t>
            </a:r>
            <a:r>
              <a:rPr lang="ru-RU" sz="2600" b="1" i="1" dirty="0" err="1" smtClean="0"/>
              <a:t>щ</a:t>
            </a:r>
            <a:r>
              <a:rPr lang="ru-RU" sz="2600" b="1" i="1" dirty="0" smtClean="0"/>
              <a:t>])</a:t>
            </a:r>
            <a:endParaRPr lang="ru-RU" sz="2600" b="1" dirty="0" smtClean="0"/>
          </a:p>
          <a:p>
            <a:r>
              <a:rPr lang="ru-RU" sz="2200" dirty="0" smtClean="0"/>
              <a:t>Для произнесения шипящих звуков требуются сложные движения языка: широкий передний край языка поднимается к передней части твёрдого нёба, при этом кончик</a:t>
            </a:r>
            <a:r>
              <a:rPr lang="ru-RU" sz="2200" baseline="30000" dirty="0" smtClean="0"/>
              <a:t>: </a:t>
            </a:r>
            <a:r>
              <a:rPr lang="ru-RU" sz="2200" dirty="0" smtClean="0"/>
              <a:t>языка образует щель с твердым нёбом (при </a:t>
            </a:r>
            <a:r>
              <a:rPr lang="ru-RU" sz="2200" i="1" dirty="0" smtClean="0"/>
              <a:t>[ч] </a:t>
            </a:r>
            <a:r>
              <a:rPr lang="ru-RU" sz="2200" dirty="0" smtClean="0"/>
              <a:t>- сначала смычку, а потом щель);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боковые края языка плотно прилегают к верхним коренным зубам; губы выдвигаются; вперед и округляются; нижняя челюсть слегка опускается; теплая воздушная струя идет посередине языка. Выработке необходимых движений языка и воздушной струи способствуют следующие упражнения: «Наказать непослушный язык». Описание упражнения и методические указания см. во втором комплексе.</a:t>
            </a:r>
          </a:p>
          <a:p>
            <a:r>
              <a:rPr lang="ru-RU" sz="2200" b="1" dirty="0" smtClean="0"/>
              <a:t>«Сделать язык широким». </a:t>
            </a:r>
            <a:r>
              <a:rPr lang="ru-RU" sz="2200" dirty="0" smtClean="0"/>
              <a:t>Описание</a:t>
            </a:r>
            <a:r>
              <a:rPr lang="ru-RU" sz="2200" b="1" dirty="0" smtClean="0"/>
              <a:t> </a:t>
            </a:r>
            <a:r>
              <a:rPr lang="ru-RU" sz="2200" dirty="0" smtClean="0"/>
              <a:t>упражнения и методические указания см. во втором комплексе.</a:t>
            </a:r>
          </a:p>
          <a:p>
            <a:r>
              <a:rPr lang="ru-RU" sz="2200" b="1" dirty="0" smtClean="0"/>
              <a:t>«Приклей конфетку»	</a:t>
            </a:r>
            <a:r>
              <a:rPr lang="ru-RU" sz="2200" baseline="-25000" dirty="0" smtClean="0"/>
              <a:t>;</a:t>
            </a:r>
            <a:endParaRPr lang="ru-RU" sz="2200" dirty="0" smtClean="0"/>
          </a:p>
          <a:p>
            <a:r>
              <a:rPr lang="ru-RU" sz="2200" i="1" dirty="0" smtClean="0"/>
              <a:t>Цель. </a:t>
            </a:r>
            <a:r>
              <a:rPr lang="ru-RU" sz="2200" dirty="0" smtClean="0"/>
              <a:t>Укрепить мышцы языка и отработать подъем языка вверх.</a:t>
            </a:r>
          </a:p>
          <a:p>
            <a:r>
              <a:rPr lang="ru-RU" sz="2200" i="1" dirty="0" smtClean="0"/>
              <a:t>Описание. </a:t>
            </a:r>
            <a:r>
              <a:rPr lang="ru-RU" sz="2200" dirty="0" smtClean="0"/>
              <a:t>Положить широкий кончик Языка на нижнюю губу. На самый край языка положить тоненький кусочек ириски, приклеить кусочек конфетки к небу за верхними зубами.</a:t>
            </a:r>
          </a:p>
          <a:p>
            <a:r>
              <a:rPr lang="ru-RU" sz="2200" i="1" dirty="0" smtClean="0"/>
              <a:t>Методические указания.</a:t>
            </a:r>
            <a:endParaRPr lang="ru-RU" sz="2200" dirty="0" smtClean="0"/>
          </a:p>
          <a:p>
            <a:pPr lvl="0"/>
            <a:r>
              <a:rPr lang="ru-RU" sz="2200" dirty="0" smtClean="0"/>
              <a:t>Следить, чтобы работал только  язык — нижняя челюсть</a:t>
            </a:r>
            <a:br>
              <a:rPr lang="ru-RU" sz="2200" dirty="0" smtClean="0"/>
            </a:br>
            <a:r>
              <a:rPr lang="ru-RU" sz="2200" dirty="0" smtClean="0"/>
              <a:t>должна быть неподвижна.</a:t>
            </a:r>
          </a:p>
          <a:p>
            <a:pPr lvl="0"/>
            <a:r>
              <a:rPr lang="ru-RU" sz="2200" dirty="0" smtClean="0"/>
              <a:t>Рот открывать не шире чем на 1,5 - 2 см.</a:t>
            </a:r>
          </a:p>
          <a:p>
            <a:pPr lvl="0"/>
            <a:r>
              <a:rPr lang="ru-RU" sz="2200" dirty="0" smtClean="0"/>
              <a:t>Если нижняя челюсть участвует в выполнении движения,</a:t>
            </a:r>
            <a:br>
              <a:rPr lang="ru-RU" sz="2200" dirty="0" smtClean="0"/>
            </a:br>
            <a:r>
              <a:rPr lang="ru-RU" sz="2200" dirty="0" smtClean="0"/>
              <a:t>можно поставить чистый указательный палец ребенка сбоку между коренными зубами (тогда он не будет закрывать рот).</a:t>
            </a:r>
          </a:p>
          <a:p>
            <a:pPr lvl="0"/>
            <a:r>
              <a:rPr lang="ru-RU" sz="2200" dirty="0" smtClean="0"/>
              <a:t>Выполнять упражнение надо в. медленном темпе.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«Грибок»</a:t>
            </a:r>
          </a:p>
          <a:p>
            <a:r>
              <a:rPr lang="ru-RU" i="1" dirty="0" smtClean="0"/>
              <a:t>Цель. </a:t>
            </a:r>
            <a:r>
              <a:rPr lang="ru-RU" dirty="0" smtClean="0"/>
              <a:t>Вырабатывать подъем языка вверх, растягивать подъязычную связку (уздечку)	</a:t>
            </a:r>
            <a:br>
              <a:rPr lang="ru-RU" dirty="0" smtClean="0"/>
            </a:br>
            <a:r>
              <a:rPr lang="ru-RU" i="1" dirty="0" smtClean="0"/>
              <a:t>Описание. </a:t>
            </a:r>
            <a:r>
              <a:rPr lang="ru-RU" dirty="0" smtClean="0"/>
              <a:t>Улыбнуться, показать зубы, приоткрыть рот и, при­жав широкий язык всей плоскостью к нёбу, широко открыть рот.</a:t>
            </a:r>
            <a:br>
              <a:rPr lang="ru-RU" dirty="0" smtClean="0"/>
            </a:br>
            <a:r>
              <a:rPr lang="ru-RU" dirty="0" smtClean="0"/>
              <a:t>(Язык будет напоминать тонкую шляпку грибка, а растянутая</a:t>
            </a:r>
            <a:br>
              <a:rPr lang="ru-RU" dirty="0" smtClean="0"/>
            </a:br>
            <a:r>
              <a:rPr lang="ru-RU" dirty="0" smtClean="0"/>
              <a:t>подъязычная связка - его ножку.)</a:t>
            </a:r>
          </a:p>
          <a:p>
            <a:r>
              <a:rPr lang="ru-RU" i="1" dirty="0" smtClean="0"/>
              <a:t>Методические указания.</a:t>
            </a:r>
            <a:endParaRPr lang="ru-RU" dirty="0" smtClean="0"/>
          </a:p>
          <a:p>
            <a:pPr lvl="0"/>
            <a:r>
              <a:rPr lang="ru-RU" dirty="0" smtClean="0"/>
              <a:t>Следить, чтобы губы</a:t>
            </a:r>
            <a:r>
              <a:rPr lang="ru-RU" baseline="-25000" dirty="0" smtClean="0"/>
              <a:t> </a:t>
            </a:r>
            <a:r>
              <a:rPr lang="ru-RU" dirty="0" smtClean="0"/>
              <a:t> были в положении улыбки. Боковые края языка должны быть прижаты одинаково плотно - ни одна половина не должна опускаться.</a:t>
            </a:r>
          </a:p>
          <a:p>
            <a:pPr lvl="0"/>
            <a:r>
              <a:rPr lang="ru-RU" dirty="0" smtClean="0"/>
              <a:t>При повторении упражнения надо открывать рот шире.</a:t>
            </a:r>
          </a:p>
          <a:p>
            <a:r>
              <a:rPr lang="ru-RU" b="1" dirty="0" smtClean="0"/>
              <a:t>«Загнать мяч в ворота». </a:t>
            </a:r>
            <a:r>
              <a:rPr lang="ru-RU" dirty="0" smtClean="0"/>
              <a:t>Описание упражнения и методические</a:t>
            </a:r>
          </a:p>
          <a:p>
            <a:r>
              <a:rPr lang="ru-RU" dirty="0" smtClean="0"/>
              <a:t>указания см. во втором комплексе.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00039"/>
            <a:ext cx="4629429" cy="325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86808" cy="2643206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/>
              <a:t>«Вкусное варенье»</a:t>
            </a:r>
          </a:p>
          <a:p>
            <a:r>
              <a:rPr lang="ru-RU" sz="1400" i="1" dirty="0" smtClean="0"/>
              <a:t>Цель. </a:t>
            </a:r>
            <a:r>
              <a:rPr lang="ru-RU" sz="1400" dirty="0" smtClean="0"/>
              <a:t>Вырабатывать движение широкой передней части языка вверх и положение языка; близкое к форме чашечки, которое он принимает при произнесении звука [</a:t>
            </a:r>
            <a:r>
              <a:rPr lang="ru-RU" sz="1400" dirty="0" err="1" smtClean="0"/>
              <a:t>ш</a:t>
            </a:r>
            <a:r>
              <a:rPr lang="ru-RU" sz="1400" dirty="0" smtClean="0"/>
              <a:t>].</a:t>
            </a:r>
          </a:p>
          <a:p>
            <a:r>
              <a:rPr lang="ru-RU" sz="1400" i="1" dirty="0" smtClean="0"/>
              <a:t>Описание. </a:t>
            </a:r>
            <a:r>
              <a:rPr lang="ru-RU" sz="1400" dirty="0" smtClean="0"/>
              <a:t>Слегка приоткрыть рот и широким передним краем языка облизать верхнюю губу, делать движения языком сверху вниз, но не из стороны в сторону</a:t>
            </a:r>
          </a:p>
          <a:p>
            <a:r>
              <a:rPr lang="ru-RU" sz="1400" dirty="0" smtClean="0"/>
              <a:t>   </a:t>
            </a:r>
            <a:r>
              <a:rPr lang="ru-RU" sz="1400" i="1" dirty="0" smtClean="0"/>
              <a:t>Методические указания</a:t>
            </a:r>
            <a:endParaRPr lang="ru-RU" sz="1400" dirty="0" smtClean="0"/>
          </a:p>
          <a:p>
            <a:r>
              <a:rPr lang="ru-RU" sz="1400" dirty="0" smtClean="0"/>
              <a:t>1. Следить, чтобы работал только язык, нижняя челюсть должна быть неподвижной. </a:t>
            </a:r>
          </a:p>
          <a:p>
            <a:pPr lvl="0"/>
            <a:r>
              <a:rPr lang="ru-RU" sz="1400" dirty="0" smtClean="0"/>
              <a:t>Язык должен быть широким.</a:t>
            </a:r>
          </a:p>
          <a:p>
            <a:pPr lvl="0"/>
            <a:r>
              <a:rPr lang="ru-RU" sz="1400" dirty="0" smtClean="0"/>
              <a:t>Если упражнение не получается, нужно вернуться к упражнению «Наказать непослушный язык».</a:t>
            </a:r>
            <a:br>
              <a:rPr lang="ru-RU" sz="1400" dirty="0" smtClean="0"/>
            </a:br>
            <a:endParaRPr lang="ru-RU" sz="1400" dirty="0" smtClean="0"/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5095884" cy="358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«Гармошка»</a:t>
            </a:r>
          </a:p>
          <a:p>
            <a:r>
              <a:rPr lang="ru-RU" i="1" dirty="0" smtClean="0"/>
              <a:t>Цель. </a:t>
            </a:r>
            <a:r>
              <a:rPr lang="ru-RU" dirty="0" smtClean="0"/>
              <a:t>Укреплять мышцы языка, растягивать подъязычную связку (уздечку).</a:t>
            </a:r>
          </a:p>
          <a:p>
            <a:r>
              <a:rPr lang="ru-RU" i="1" dirty="0" smtClean="0"/>
              <a:t>Описание. </a:t>
            </a:r>
            <a:r>
              <a:rPr lang="ru-RU" dirty="0" smtClean="0"/>
              <a:t>Улыбнуться, приоткрыть рот, приклеить язык К нёбу и, не отпуская языка, закрывать и открывать рот (как растягиваются меха гармошки, так растягивается подъязычная уздечка). Губы находятся в положении улыбки. При повторении упражнения надо стараться открывать рот все шире и все дольше удерживать язык в верхнем положении.</a:t>
            </a:r>
          </a:p>
          <a:p>
            <a:r>
              <a:rPr lang="ru-RU" i="1" dirty="0" smtClean="0"/>
              <a:t>Методические указания.</a:t>
            </a:r>
            <a:endParaRPr lang="ru-RU" dirty="0" smtClean="0"/>
          </a:p>
          <a:p>
            <a:pPr lvl="0"/>
            <a:r>
              <a:rPr lang="ru-RU" dirty="0" smtClean="0"/>
              <a:t>Следить, чтобы губы были неподвижны, когда открывается рот.</a:t>
            </a:r>
          </a:p>
          <a:p>
            <a:pPr lvl="0"/>
            <a:r>
              <a:rPr lang="ru-RU" dirty="0" smtClean="0"/>
              <a:t>Открывать и закрывать рот, удерживая его в каждом положении под счет от трех до пяти.</a:t>
            </a:r>
          </a:p>
          <a:p>
            <a:pPr lvl="0"/>
            <a:r>
              <a:rPr lang="ru-RU" dirty="0" smtClean="0"/>
              <a:t>Следить, чтобы при открывании рта не провисала одна из</a:t>
            </a:r>
            <a:br>
              <a:rPr lang="ru-RU" dirty="0" smtClean="0"/>
            </a:br>
            <a:r>
              <a:rPr lang="ru-RU" dirty="0" smtClean="0"/>
              <a:t>сторон языка.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это не получается, можно слегка придержать язык.</a:t>
            </a:r>
          </a:p>
          <a:p>
            <a:pPr lvl="0"/>
            <a:r>
              <a:rPr lang="ru-RU" dirty="0" smtClean="0"/>
              <a:t>Нижняя губа не должна подворачиваться и натягиваться на</a:t>
            </a:r>
            <a:br>
              <a:rPr lang="ru-RU" dirty="0" smtClean="0"/>
            </a:br>
            <a:r>
              <a:rPr lang="ru-RU" dirty="0" smtClean="0"/>
              <a:t>нижние зубы.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«Фокус»</a:t>
            </a:r>
          </a:p>
          <a:p>
            <a:r>
              <a:rPr lang="ru-RU" i="1" dirty="0" smtClean="0"/>
              <a:t>Цель. </a:t>
            </a:r>
            <a:r>
              <a:rPr lang="ru-RU" dirty="0" smtClean="0"/>
              <a:t>Вырабатывать подъем языка вверх, умение придавать языку форму ковшика и направлять воздушную струю посередине языка.</a:t>
            </a:r>
          </a:p>
          <a:p>
            <a:r>
              <a:rPr lang="ru-RU" i="1" dirty="0" smtClean="0"/>
              <a:t>Описание. </a:t>
            </a:r>
            <a:r>
              <a:rPr lang="ru-RU" dirty="0" smtClean="0"/>
              <a:t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вверх.</a:t>
            </a:r>
          </a:p>
          <a:p>
            <a:r>
              <a:rPr lang="ru-RU" i="1" dirty="0" smtClean="0"/>
              <a:t>Методические указания.</a:t>
            </a:r>
            <a:endParaRPr lang="ru-RU" dirty="0" smtClean="0"/>
          </a:p>
          <a:p>
            <a:pPr lvl="0"/>
            <a:r>
              <a:rPr lang="ru-RU" dirty="0" smtClean="0"/>
              <a:t>Следить, чтобы нижняя челюсть была неподвижной.</a:t>
            </a:r>
          </a:p>
          <a:p>
            <a:pPr lvl="0"/>
            <a:r>
              <a:rPr lang="ru-RU" dirty="0" smtClean="0"/>
              <a:t>Боковые края языка должны быть прижаты к верхней губе;</a:t>
            </a:r>
            <a:br>
              <a:rPr lang="ru-RU" dirty="0" smtClean="0"/>
            </a:br>
            <a:r>
              <a:rPr lang="ru-RU" dirty="0" smtClean="0"/>
              <a:t>посередине образуется щель, в </a:t>
            </a:r>
            <a:r>
              <a:rPr lang="ru-RU" dirty="0" smtClean="0"/>
              <a:t>которую </a:t>
            </a:r>
            <a:r>
              <a:rPr lang="ru-RU" dirty="0" smtClean="0"/>
              <a:t>идет воздушная струя.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5026831" cy="292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258204" cy="618822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Четвертый комплекс (для звуков [л], [</a:t>
            </a:r>
            <a:r>
              <a:rPr lang="ru-RU" b="1" i="1" dirty="0" err="1" smtClean="0"/>
              <a:t>л</a:t>
            </a:r>
            <a:r>
              <a:rPr lang="ru-RU" b="1" i="1" dirty="0" smtClean="0"/>
              <a:t>'])</a:t>
            </a:r>
            <a:endParaRPr lang="ru-RU" b="1" dirty="0" smtClean="0"/>
          </a:p>
          <a:p>
            <a:r>
              <a:rPr lang="ru-RU" sz="1600" dirty="0" smtClean="0"/>
              <a:t>Для произнесения этих звуков необходима достаточно сложная и дифференцированная работа различных частей языка: кончик языка поднимается вверх и прижимается к основанию верхних зубов, передняя и средняя части спинки языка опускаются, задняя часть спинки языка приподнимается и оттягивается назад, края языка опускаются и пропускают выходящую воздушную струю. Выработке необходимых движений языка способствуют следую­щие упражнения:</a:t>
            </a:r>
          </a:p>
          <a:p>
            <a:r>
              <a:rPr lang="ru-RU" sz="1600" dirty="0" smtClean="0"/>
              <a:t>«Наказать непослушный язык». Описание упражнения и методи­ческие указания см. во втором комплексе.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«Вкусное варенье». Описание упражнения и методические ука­зания см. в третьем комплексе.</a:t>
            </a:r>
          </a:p>
          <a:p>
            <a:r>
              <a:rPr lang="ru-RU" sz="1600" dirty="0" smtClean="0"/>
              <a:t>«Пароход гудит»</a:t>
            </a:r>
          </a:p>
          <a:p>
            <a:r>
              <a:rPr lang="ru-RU" sz="1600" i="1" dirty="0" smtClean="0"/>
              <a:t>Цель. </a:t>
            </a:r>
            <a:r>
              <a:rPr lang="ru-RU" sz="1600" dirty="0" smtClean="0"/>
              <a:t>Вырабатывать подъем спинки языка вверх.</a:t>
            </a:r>
          </a:p>
          <a:p>
            <a:r>
              <a:rPr lang="ru-RU" sz="1600" i="1" dirty="0" smtClean="0"/>
              <a:t>Описание. </a:t>
            </a:r>
            <a:r>
              <a:rPr lang="ru-RU" sz="1600" dirty="0" smtClean="0"/>
              <a:t>Приоткрыть рот и длительно произносить звук [</a:t>
            </a:r>
            <a:r>
              <a:rPr lang="ru-RU" sz="1600" dirty="0" err="1" smtClean="0"/>
              <a:t>ы</a:t>
            </a:r>
            <a:r>
              <a:rPr lang="ru-RU" sz="1600" dirty="0" smtClean="0"/>
              <a:t>]</a:t>
            </a:r>
            <a:br>
              <a:rPr lang="ru-RU" sz="1600" dirty="0" smtClean="0"/>
            </a:br>
            <a:r>
              <a:rPr lang="ru-RU" sz="1600" dirty="0" smtClean="0"/>
              <a:t>{как гудит пароход)</a:t>
            </a:r>
          </a:p>
          <a:p>
            <a:r>
              <a:rPr lang="ru-RU" sz="1600" i="1" dirty="0" smtClean="0"/>
              <a:t>Методические указания. </a:t>
            </a:r>
            <a:r>
              <a:rPr lang="ru-RU" sz="1600" dirty="0" smtClean="0"/>
              <a:t>»   Следить, чтобы кончик языка был опущен и находился в глубине рта, а спинка была поднята к нёбу.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401080" cy="618822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«Индюк»	</a:t>
            </a:r>
          </a:p>
          <a:p>
            <a:r>
              <a:rPr lang="ru-RU" dirty="0" smtClean="0"/>
              <a:t>  </a:t>
            </a:r>
            <a:r>
              <a:rPr lang="ru-RU" sz="1700" i="1" dirty="0" smtClean="0"/>
              <a:t>Цель. </a:t>
            </a:r>
            <a:r>
              <a:rPr lang="ru-RU" sz="1700" dirty="0" smtClean="0"/>
              <a:t>Вырабатывать подъем языка вверх, подвижность его пе­редней части.</a:t>
            </a:r>
          </a:p>
          <a:p>
            <a:r>
              <a:rPr lang="ru-RU" sz="1700" i="1" dirty="0" smtClean="0"/>
              <a:t>Описание. </a:t>
            </a:r>
            <a:r>
              <a:rPr lang="ru-RU" sz="1700" dirty="0" smtClean="0"/>
              <a:t>Приоткрыть рот, положить язык на верхнюю губу и производить движения широким передним краем языка по верх­ней губе вперед и назад, стараясь не отрывать язык от губы, как бы поглаживать ее. Сначала производить медленные движения, потом убыстрить темп и добавить голос, пока не послышится [</a:t>
            </a:r>
            <a:r>
              <a:rPr lang="ru-RU" sz="1700" dirty="0" err="1" smtClean="0"/>
              <a:t>бл-бл</a:t>
            </a:r>
            <a:r>
              <a:rPr lang="ru-RU" sz="1700" dirty="0" smtClean="0"/>
              <a:t>] (как индюк </a:t>
            </a:r>
            <a:r>
              <a:rPr lang="ru-RU" sz="1700" dirty="0" err="1" smtClean="0"/>
              <a:t>болбочет</a:t>
            </a:r>
            <a:r>
              <a:rPr lang="ru-RU" sz="1700" dirty="0" smtClean="0"/>
              <a:t>).</a:t>
            </a:r>
          </a:p>
          <a:p>
            <a:r>
              <a:rPr lang="ru-RU" sz="1700" i="1" dirty="0" smtClean="0"/>
              <a:t>Методические указания.</a:t>
            </a:r>
            <a:endParaRPr lang="ru-RU" sz="1700" dirty="0" smtClean="0"/>
          </a:p>
          <a:p>
            <a:pPr lvl="0"/>
            <a:r>
              <a:rPr lang="ru-RU" sz="1700" dirty="0" smtClean="0"/>
              <a:t>Следить, чтобы язык был широким и не сужался.</a:t>
            </a:r>
          </a:p>
          <a:p>
            <a:pPr lvl="0"/>
            <a:r>
              <a:rPr lang="ru-RU" sz="1700" dirty="0" smtClean="0"/>
              <a:t>Чтобы движения языком были вперед-назад, а не из стороны в сторону.</a:t>
            </a:r>
          </a:p>
          <a:p>
            <a:r>
              <a:rPr lang="ru-RU" sz="1700" dirty="0" smtClean="0"/>
              <a:t>Язык должен «облизывать» верхнюю губу, а не выбрасываться вперед.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19138"/>
            <a:ext cx="5643602" cy="30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0"/>
            <a:ext cx="8286808" cy="321471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«Качели»</a:t>
            </a:r>
            <a:r>
              <a:rPr lang="ru-RU" dirty="0" smtClean="0"/>
              <a:t>	</a:t>
            </a:r>
          </a:p>
          <a:p>
            <a:r>
              <a:rPr lang="ru-RU" sz="1600" i="1" dirty="0" smtClean="0"/>
              <a:t>Цель. </a:t>
            </a:r>
            <a:r>
              <a:rPr lang="ru-RU" sz="1600" dirty="0" smtClean="0"/>
              <a:t>Вырабатывать умение быстро менять положение языка, необходимое при соединении звука [л] и [л</a:t>
            </a:r>
            <a:r>
              <a:rPr lang="ru-RU" sz="1600" baseline="30000" dirty="0" smtClean="0"/>
              <a:t>1</a:t>
            </a:r>
            <a:r>
              <a:rPr lang="ru-RU" sz="1600" dirty="0" smtClean="0"/>
              <a:t>] с гласными [а], [</a:t>
            </a:r>
            <a:r>
              <a:rPr lang="ru-RU" sz="1600" dirty="0" err="1" smtClean="0"/>
              <a:t>ы</a:t>
            </a:r>
            <a:r>
              <a:rPr lang="ru-RU" sz="1600" dirty="0" smtClean="0"/>
              <a:t>], [о], [у].</a:t>
            </a:r>
          </a:p>
          <a:p>
            <a:r>
              <a:rPr lang="ru-RU" sz="1600" i="1" dirty="0" smtClean="0"/>
              <a:t>Описание. </a:t>
            </a:r>
            <a:r>
              <a:rPr lang="ru-RU" sz="1600" dirty="0" smtClean="0"/>
              <a:t>Улыбнуться, показать зубы, приоткрыть рот, положить широкий язык за нижние зубы (с внутренней стороны) и удерживать в таком положении под счет от одного до пяти. Потом поднять широкий язык за верхние зубы (тоже с внутренней стороны) и удерживать под счет от одного до пяти. Так поочередно менять положение языка 4-6 раз.</a:t>
            </a:r>
          </a:p>
          <a:p>
            <a:r>
              <a:rPr lang="ru-RU" sz="1600" i="1" dirty="0" smtClean="0"/>
              <a:t>Методические указания.</a:t>
            </a:r>
            <a:endParaRPr lang="ru-RU" sz="1600" dirty="0" smtClean="0"/>
          </a:p>
          <a:p>
            <a:r>
              <a:rPr lang="ru-RU" sz="1600" dirty="0" smtClean="0"/>
              <a:t>Следить, чтобы работал только язык, а нижняя челюсть и губы</a:t>
            </a:r>
            <a:br>
              <a:rPr lang="ru-RU" sz="1600" dirty="0" smtClean="0"/>
            </a:br>
            <a:r>
              <a:rPr lang="ru-RU" sz="1600" dirty="0" smtClean="0"/>
              <a:t>оставались неподвижными.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5024446" cy="35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«Лошадка»</a:t>
            </a:r>
          </a:p>
          <a:p>
            <a:r>
              <a:rPr lang="ru-RU" i="1" dirty="0" smtClean="0"/>
              <a:t>Цель. </a:t>
            </a:r>
            <a:r>
              <a:rPr lang="ru-RU" dirty="0" smtClean="0"/>
              <a:t>Укреплять мышцы языка и вырабатывать подъем языка вверх.</a:t>
            </a:r>
          </a:p>
          <a:p>
            <a:r>
              <a:rPr lang="ru-RU" i="1" dirty="0" smtClean="0"/>
              <a:t>Описание. </a:t>
            </a:r>
            <a:r>
              <a:rPr lang="ru-RU" dirty="0" smtClean="0"/>
              <a:t>Улыбнуться, показать зубы, приоткрыть рот и пощелкать кончиком языка (как лошадка цокает копытами).</a:t>
            </a:r>
          </a:p>
          <a:p>
            <a:r>
              <a:rPr lang="ru-RU" i="1" dirty="0" smtClean="0"/>
              <a:t>Методические указания.</a:t>
            </a:r>
            <a:endParaRPr lang="ru-RU" dirty="0" smtClean="0"/>
          </a:p>
          <a:p>
            <a:pPr lvl="0"/>
            <a:r>
              <a:rPr lang="ru-RU" dirty="0" smtClean="0"/>
              <a:t>Упражнение сначала выполняется в медленном темпе, потом</a:t>
            </a:r>
            <a:br>
              <a:rPr lang="ru-RU" dirty="0" smtClean="0"/>
            </a:br>
            <a:r>
              <a:rPr lang="ru-RU" dirty="0" smtClean="0"/>
              <a:t>быстрее.</a:t>
            </a:r>
          </a:p>
          <a:p>
            <a:pPr lvl="0"/>
            <a:r>
              <a:rPr lang="ru-RU" dirty="0" smtClean="0"/>
              <a:t>Нижняя челюсть не должна двигаться; работает только</a:t>
            </a:r>
            <a:br>
              <a:rPr lang="ru-RU" dirty="0" smtClean="0"/>
            </a:br>
            <a:r>
              <a:rPr lang="ru-RU" dirty="0" smtClean="0"/>
              <a:t>язык.</a:t>
            </a:r>
          </a:p>
          <a:p>
            <a:pPr lvl="0"/>
            <a:r>
              <a:rPr lang="ru-RU" dirty="0" smtClean="0"/>
              <a:t>Если у ребенка пощелкивание не получается, нужно предложить ему выполнить упражнение «Приклей конфетку», а потом вернуться к этому упражнению.</a:t>
            </a:r>
          </a:p>
          <a:p>
            <a:pPr lvl="0"/>
            <a:r>
              <a:rPr lang="ru-RU" dirty="0" smtClean="0"/>
              <a:t>Следить, чтобы кончик языка не подворачивался внутрь, т. е.</a:t>
            </a:r>
            <a:br>
              <a:rPr lang="ru-RU" dirty="0" smtClean="0"/>
            </a:br>
            <a:r>
              <a:rPr lang="ru-RU" dirty="0" smtClean="0"/>
              <a:t>чтобы ребенок щелкал языком, а не чмокал.	</a:t>
            </a:r>
          </a:p>
          <a:p>
            <a:pPr lvl="0"/>
            <a:r>
              <a:rPr lang="ru-RU" b="1" i="1" dirty="0" smtClean="0"/>
              <a:t>«</a:t>
            </a:r>
            <a:r>
              <a:rPr lang="ru-RU" b="1" dirty="0" smtClean="0"/>
              <a:t>Беззвучно пощелкать кончиком языком» </a:t>
            </a:r>
            <a:endParaRPr lang="ru-RU" dirty="0" smtClean="0"/>
          </a:p>
          <a:p>
            <a:r>
              <a:rPr lang="ru-RU" i="1" dirty="0" smtClean="0"/>
              <a:t>Цель. </a:t>
            </a:r>
            <a:r>
              <a:rPr lang="ru-RU" dirty="0" smtClean="0"/>
              <a:t>Вырабатывать движение языка вверх и помочь ребенку</a:t>
            </a:r>
          </a:p>
          <a:p>
            <a:r>
              <a:rPr lang="ru-RU" dirty="0" smtClean="0"/>
              <a:t>определить место языка при произнесении звука [л].</a:t>
            </a:r>
          </a:p>
          <a:p>
            <a:r>
              <a:rPr lang="ru-RU" i="1" dirty="0" smtClean="0"/>
              <a:t>Описание. </a:t>
            </a:r>
            <a:r>
              <a:rPr lang="ru-RU" dirty="0" smtClean="0"/>
              <a:t>Ребенок должен производить те же движения языком,</a:t>
            </a:r>
          </a:p>
          <a:p>
            <a:r>
              <a:rPr lang="ru-RU" dirty="0" smtClean="0"/>
              <a:t>что и в предыдущем упражнении, только беззвучно. </a:t>
            </a:r>
          </a:p>
          <a:p>
            <a:r>
              <a:rPr lang="ru-RU" i="1" dirty="0" smtClean="0"/>
              <a:t>Методические указания.</a:t>
            </a:r>
            <a:endParaRPr lang="ru-RU" dirty="0" smtClean="0"/>
          </a:p>
          <a:p>
            <a:pPr lvl="0"/>
            <a:r>
              <a:rPr lang="ru-RU" dirty="0" smtClean="0"/>
              <a:t>Следить, чтобы нижняя челюсть и </a:t>
            </a:r>
            <a:r>
              <a:rPr lang="ru-RU" i="1" dirty="0" smtClean="0"/>
              <a:t>зубы </a:t>
            </a:r>
            <a:r>
              <a:rPr lang="ru-RU" dirty="0" smtClean="0"/>
              <a:t>были неподвижны: упражнение выполняет только язык.</a:t>
            </a:r>
          </a:p>
          <a:p>
            <a:pPr lvl="0"/>
            <a:r>
              <a:rPr lang="ru-RU" dirty="0" smtClean="0"/>
              <a:t>Кончик языка не должен загибаться внутрь.</a:t>
            </a:r>
          </a:p>
          <a:p>
            <a:pPr lvl="0"/>
            <a:r>
              <a:rPr lang="ru-RU" dirty="0" smtClean="0"/>
              <a:t>Кончик языка упирается в нёбо за верхними зубами, а не высовывается изо рта.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fontScale="62500" lnSpcReduction="20000"/>
          </a:bodyPr>
          <a:lstStyle/>
          <a:p>
            <a:r>
              <a:rPr lang="ru-RU" sz="3800" i="1" dirty="0" smtClean="0"/>
              <a:t>Первый комплекс для выработки основных движений. и положений органов артикуляционного аппарата</a:t>
            </a:r>
            <a:endParaRPr lang="ru-RU" sz="3800" dirty="0" smtClean="0"/>
          </a:p>
          <a:p>
            <a:pPr>
              <a:buNone/>
            </a:pPr>
            <a:r>
              <a:rPr lang="ru-RU" sz="3800" i="1" dirty="0" smtClean="0"/>
              <a:t>	</a:t>
            </a:r>
            <a:endParaRPr lang="ru-RU" sz="3800" dirty="0" smtClean="0"/>
          </a:p>
          <a:p>
            <a:pPr>
              <a:buNone/>
            </a:pPr>
            <a:r>
              <a:rPr lang="ru-RU" sz="2800" cap="small" dirty="0" smtClean="0"/>
              <a:t>1.</a:t>
            </a:r>
            <a:r>
              <a:rPr lang="ru-RU" sz="2800" dirty="0" smtClean="0"/>
              <a:t>Удерживание губ в улыбке, передние верхние и нижние зубы обнажены.  </a:t>
            </a:r>
          </a:p>
          <a:p>
            <a:pPr>
              <a:buNone/>
            </a:pPr>
            <a:r>
              <a:rPr lang="ru-RU" sz="2800" dirty="0" smtClean="0"/>
              <a:t>2. Вытягивание губ вперед трубочкой.</a:t>
            </a:r>
          </a:p>
          <a:p>
            <a:pPr lvl="0">
              <a:buNone/>
            </a:pPr>
            <a:r>
              <a:rPr lang="ru-RU" sz="2800" dirty="0" smtClean="0"/>
              <a:t>3. Чередование положения губ в улыбке и трубочкой.</a:t>
            </a:r>
          </a:p>
          <a:p>
            <a:pPr lvl="0">
              <a:buNone/>
            </a:pPr>
            <a:r>
              <a:rPr lang="ru-RU" sz="2800" dirty="0" smtClean="0"/>
              <a:t>4. Спокойное открывание и закрывание рта, губы в положении улыбки.</a:t>
            </a:r>
          </a:p>
          <a:p>
            <a:pPr lvl="0">
              <a:buNone/>
            </a:pPr>
            <a:r>
              <a:rPr lang="ru-RU" sz="2800" dirty="0" smtClean="0"/>
              <a:t>5. Язык широкий.</a:t>
            </a:r>
          </a:p>
          <a:p>
            <a:pPr lvl="0">
              <a:buNone/>
            </a:pPr>
            <a:r>
              <a:rPr lang="ru-RU" sz="2800" dirty="0" smtClean="0"/>
              <a:t>6. Язык узкий.</a:t>
            </a:r>
          </a:p>
          <a:p>
            <a:pPr lvl="0">
              <a:buNone/>
            </a:pPr>
            <a:r>
              <a:rPr lang="ru-RU" sz="2800" dirty="0" smtClean="0"/>
              <a:t>7. Чередование широкого и узкого языка.</a:t>
            </a:r>
          </a:p>
          <a:p>
            <a:pPr lvl="0">
              <a:buNone/>
            </a:pPr>
            <a:r>
              <a:rPr lang="ru-RU" sz="2800" dirty="0" smtClean="0"/>
              <a:t>8. Подъем языка за верхние зубы.</a:t>
            </a:r>
          </a:p>
          <a:p>
            <a:pPr lvl="0">
              <a:buNone/>
            </a:pPr>
            <a:r>
              <a:rPr lang="ru-RU" sz="2800" dirty="0" smtClean="0"/>
              <a:t>9. Чередование движений языка вверх и вниз.</a:t>
            </a:r>
          </a:p>
          <a:p>
            <a:pPr>
              <a:buNone/>
            </a:pPr>
            <a:r>
              <a:rPr lang="ru-RU" sz="2800" dirty="0" smtClean="0"/>
              <a:t>10. Чередование следующих движений языка (при опушенном</a:t>
            </a:r>
            <a:br>
              <a:rPr lang="ru-RU" sz="2800" dirty="0" smtClean="0"/>
            </a:br>
            <a:r>
              <a:rPr lang="ru-RU" sz="2800" dirty="0" smtClean="0"/>
              <a:t>кончике): отодвигать его в глубь рта и приближать к передним</a:t>
            </a:r>
            <a:br>
              <a:rPr lang="ru-RU" sz="2800" dirty="0" smtClean="0"/>
            </a:br>
            <a:r>
              <a:rPr lang="ru-RU" sz="2800" dirty="0" smtClean="0"/>
              <a:t>нижним резцам.</a:t>
            </a:r>
          </a:p>
          <a:p>
            <a:pPr>
              <a:buNone/>
            </a:pPr>
            <a:r>
              <a:rPr lang="ru-RU" sz="2800" dirty="0" smtClean="0"/>
              <a:t>Для примера подробно разберем первые два упражнения.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618822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Пятый комплекс (для звуков [</a:t>
            </a:r>
            <a:r>
              <a:rPr lang="ru-RU" b="1" i="1" dirty="0" err="1" smtClean="0"/>
              <a:t>р</a:t>
            </a:r>
            <a:r>
              <a:rPr lang="ru-RU" b="1" i="1" dirty="0" smtClean="0"/>
              <a:t>], [</a:t>
            </a:r>
            <a:r>
              <a:rPr lang="ru-RU" b="1" i="1" dirty="0" err="1" smtClean="0"/>
              <a:t>р</a:t>
            </a:r>
            <a:r>
              <a:rPr lang="ru-RU" b="1" i="1" dirty="0" smtClean="0"/>
              <a:t>'])</a:t>
            </a:r>
            <a:endParaRPr lang="ru-RU" b="1" dirty="0" smtClean="0"/>
          </a:p>
          <a:p>
            <a:r>
              <a:rPr lang="ru-RU" sz="1600" dirty="0" smtClean="0"/>
              <a:t>Для произнесении звука [</a:t>
            </a:r>
            <a:r>
              <a:rPr lang="ru-RU" sz="1600" dirty="0" err="1" smtClean="0"/>
              <a:t>р</a:t>
            </a:r>
            <a:r>
              <a:rPr lang="ru-RU" sz="1600" dirty="0" smtClean="0"/>
              <a:t>] необходима сложная работа всех мышц языка: кончик языка и его передняя часть подняты к альвеолам, напряжены, кончик языка вибрирует в проходящей воздушной струе. Средняя часть языка опущена, его боковые края прижаты к верхним коренным зубам; выдыхаемая воздушная струя должна быть сильной, направленной. Выработке необходимых движений языка и воздушной струи способствуют следующие упражнения.</a:t>
            </a:r>
          </a:p>
          <a:p>
            <a:r>
              <a:rPr lang="ru-RU" sz="1600" b="1" dirty="0" smtClean="0"/>
              <a:t>«Чьи зубы чище?»	</a:t>
            </a:r>
            <a:endParaRPr lang="ru-RU" sz="1600" dirty="0" smtClean="0"/>
          </a:p>
          <a:p>
            <a:r>
              <a:rPr lang="ru-RU" sz="1600" i="1" dirty="0" smtClean="0"/>
              <a:t>Цель. </a:t>
            </a:r>
            <a:r>
              <a:rPr lang="ru-RU" sz="1600" dirty="0" smtClean="0"/>
              <a:t>Вырабатывать подъем языка вверх.</a:t>
            </a:r>
          </a:p>
          <a:p>
            <a:r>
              <a:rPr lang="ru-RU" sz="1600" i="1" dirty="0" smtClean="0"/>
              <a:t>Описание. </a:t>
            </a:r>
            <a:r>
              <a:rPr lang="ru-RU" sz="1600" dirty="0" smtClean="0"/>
              <a:t>Приоткрыть рот и кончиком языка «почистить» верхние зубы с внутренней стороны, делая движения языком из стороны в сторону.</a:t>
            </a:r>
          </a:p>
          <a:p>
            <a:r>
              <a:rPr lang="ru-RU" sz="1600" i="1" dirty="0" smtClean="0"/>
              <a:t>Методические указания.</a:t>
            </a:r>
            <a:endParaRPr lang="ru-RU" sz="1600" dirty="0" smtClean="0"/>
          </a:p>
          <a:p>
            <a:pPr lvl="0"/>
            <a:r>
              <a:rPr lang="ru-RU" sz="1600" dirty="0" smtClean="0"/>
              <a:t>Губы в улыбке, верхние и нижние зубы видны.</a:t>
            </a:r>
          </a:p>
          <a:p>
            <a:pPr lvl="0"/>
            <a:r>
              <a:rPr lang="ru-RU" sz="1600" dirty="0" smtClean="0"/>
              <a:t>Следить, чтобы кончик языка не высовывался, не загибался</a:t>
            </a:r>
            <a:br>
              <a:rPr lang="ru-RU" sz="1600" dirty="0" smtClean="0"/>
            </a:br>
            <a:r>
              <a:rPr lang="ru-RU" sz="1600" dirty="0" smtClean="0"/>
              <a:t>внутрь, а находился у верхних зубов.</a:t>
            </a:r>
          </a:p>
          <a:p>
            <a:r>
              <a:rPr lang="ru-RU" sz="1600" dirty="0" smtClean="0"/>
              <a:t>3.Нижняя челюсть неподвижна, работает только язык.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82460" cy="56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15370" cy="257176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«Маляр»       </a:t>
            </a:r>
          </a:p>
          <a:p>
            <a:r>
              <a:rPr lang="ru-RU" sz="1800" i="1" dirty="0" smtClean="0"/>
              <a:t>Цель. </a:t>
            </a:r>
            <a:r>
              <a:rPr lang="ru-RU" sz="1800" dirty="0" smtClean="0"/>
              <a:t>Отрабатывать движения языка вверх и его подвижность. </a:t>
            </a:r>
            <a:r>
              <a:rPr lang="ru-RU" sz="1800" i="1" dirty="0" smtClean="0"/>
              <a:t>Описание. </a:t>
            </a:r>
            <a:r>
              <a:rPr lang="ru-RU" sz="1800" dirty="0" smtClean="0"/>
              <a:t>Улыбнуться, открыть рот и «погладить» кончиком языка твердое нёбо, делая движения языком вперед-назад. </a:t>
            </a:r>
            <a:r>
              <a:rPr lang="ru-RU" sz="1800" i="1" dirty="0" smtClean="0"/>
              <a:t>Методические указания.</a:t>
            </a:r>
            <a:endParaRPr lang="ru-RU" sz="1800" dirty="0" smtClean="0"/>
          </a:p>
          <a:p>
            <a:pPr lvl="0"/>
            <a:r>
              <a:rPr lang="ru-RU" sz="1800" dirty="0" smtClean="0"/>
              <a:t>Губы и нижняя челюсть должны быть неподвижны.</a:t>
            </a:r>
          </a:p>
          <a:p>
            <a:pPr lvl="0"/>
            <a:r>
              <a:rPr lang="ru-RU" sz="1800" dirty="0" smtClean="0"/>
              <a:t>Следить, чтобы кончик языка, продвигаясь вперед, доходил до</a:t>
            </a:r>
            <a:br>
              <a:rPr lang="ru-RU" sz="1800" dirty="0" smtClean="0"/>
            </a:br>
            <a:r>
              <a:rPr lang="ru-RU" sz="1800" dirty="0" smtClean="0"/>
              <a:t>внутренней поверхности верхних зубов, но не высовывался изо рта.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024446" cy="35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«Загнать мяч в ворота» </a:t>
            </a:r>
            <a:r>
              <a:rPr lang="ru-RU" sz="2400" dirty="0" smtClean="0"/>
              <a:t>Описание упражнения и методические указания см. во втором комплексе.</a:t>
            </a:r>
          </a:p>
          <a:p>
            <a:pPr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«Лошадка». </a:t>
            </a:r>
            <a:r>
              <a:rPr lang="ru-RU" sz="2400" dirty="0" smtClean="0"/>
              <a:t>Описание упражнения и методические указания см. в четвертом комплексе.</a:t>
            </a:r>
          </a:p>
          <a:p>
            <a:r>
              <a:rPr lang="ru-RU" sz="2400" b="1" dirty="0" smtClean="0"/>
              <a:t>«Вкусное варенье». </a:t>
            </a:r>
            <a:r>
              <a:rPr lang="ru-RU" sz="2400" dirty="0" smtClean="0"/>
              <a:t>Описание упражнения и методические указания см. в третьем комплексе.</a:t>
            </a:r>
          </a:p>
          <a:p>
            <a:r>
              <a:rPr lang="ru-RU" sz="2400" dirty="0" smtClean="0"/>
              <a:t>  </a:t>
            </a:r>
            <a:r>
              <a:rPr lang="ru-RU" sz="2400" b="1" dirty="0" smtClean="0"/>
              <a:t>«Индюк». </a:t>
            </a:r>
            <a:r>
              <a:rPr lang="ru-RU" sz="2400" dirty="0" smtClean="0"/>
              <a:t>Описание упражнения и методические указания см. в четвертом комплексе.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329642" cy="350046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«Барабанщики»</a:t>
            </a:r>
            <a:endParaRPr lang="ru-RU" sz="1800" dirty="0" smtClean="0"/>
          </a:p>
          <a:p>
            <a:r>
              <a:rPr lang="ru-RU" sz="1700" i="1" dirty="0" smtClean="0"/>
              <a:t>Цель. </a:t>
            </a:r>
            <a:r>
              <a:rPr lang="ru-RU" sz="1700" dirty="0" smtClean="0"/>
              <a:t>Укреплять мышцы кончика языка, вырабатывать подъем языка вверх и умение делать кончик языка напряженным.</a:t>
            </a:r>
          </a:p>
          <a:p>
            <a:r>
              <a:rPr lang="ru-RU" sz="1700" i="1" dirty="0" smtClean="0"/>
              <a:t>Описание. </a:t>
            </a:r>
            <a:r>
              <a:rPr lang="ru-RU" sz="1700" dirty="0" smtClean="0"/>
              <a:t>Улыбнуться, открыть рот и постучать кончиком языка за верхними зубами, многократно и отчетливо произнося звук [</a:t>
            </a:r>
            <a:r>
              <a:rPr lang="ru-RU" sz="1700" dirty="0" err="1" smtClean="0"/>
              <a:t>д</a:t>
            </a:r>
            <a:r>
              <a:rPr lang="ru-RU" sz="1700" dirty="0" smtClean="0"/>
              <a:t>]: </a:t>
            </a:r>
            <a:r>
              <a:rPr lang="ru-RU" sz="1700" dirty="0" err="1" smtClean="0"/>
              <a:t>д-д-д</a:t>
            </a:r>
            <a:r>
              <a:rPr lang="ru-RU" sz="1700" dirty="0" smtClean="0"/>
              <a:t>. Сначала звук [</a:t>
            </a:r>
            <a:r>
              <a:rPr lang="ru-RU" sz="1700" dirty="0" err="1" smtClean="0"/>
              <a:t>д</a:t>
            </a:r>
            <a:r>
              <a:rPr lang="ru-RU" sz="1700" dirty="0" smtClean="0"/>
              <a:t>] произносить медленно. Постепенно убыстрять темп.</a:t>
            </a:r>
          </a:p>
          <a:p>
            <a:r>
              <a:rPr lang="ru-RU" sz="1700" i="1" dirty="0" smtClean="0"/>
              <a:t>Методические указания.</a:t>
            </a:r>
            <a:endParaRPr lang="ru-RU" sz="1700" dirty="0" smtClean="0"/>
          </a:p>
          <a:p>
            <a:r>
              <a:rPr lang="ru-RU" sz="1700" dirty="0" smtClean="0"/>
              <a:t>1.Рот должен быть открыт, губы в улыбке, нижняя челюсть неподвижна; работает только язык.</a:t>
            </a:r>
          </a:p>
          <a:p>
            <a:pPr lvl="0"/>
            <a:r>
              <a:rPr lang="ru-RU" sz="1700" dirty="0" smtClean="0"/>
              <a:t>Следить, чтобы звук [</a:t>
            </a:r>
            <a:r>
              <a:rPr lang="ru-RU" sz="1700" dirty="0" err="1" smtClean="0"/>
              <a:t>д</a:t>
            </a:r>
            <a:r>
              <a:rPr lang="ru-RU" sz="1700" dirty="0" smtClean="0"/>
              <a:t>] носил характер четкого удара - не был хлюпающим.</a:t>
            </a:r>
          </a:p>
          <a:p>
            <a:pPr lvl="0"/>
            <a:r>
              <a:rPr lang="ru-RU" sz="1700" dirty="0" smtClean="0"/>
              <a:t>Кончик языка не должен подворачиваться.</a:t>
            </a:r>
          </a:p>
          <a:p>
            <a:pPr lvl="0"/>
            <a:r>
              <a:rPr lang="ru-RU" sz="1700" dirty="0" smtClean="0"/>
              <a:t>Звук нужно произносить так, чтобы ощущалась выдыхаемая воздушная струя. Для этого надо поднести ко рту полоску бумаги. При правильном выполнении упражнения она будет отклоняться.</a:t>
            </a:r>
          </a:p>
          <a:p>
            <a:pPr>
              <a:buNone/>
            </a:pPr>
            <a:endParaRPr lang="ru-RU" sz="1700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89157"/>
            <a:ext cx="4714908" cy="3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1500" b="1" dirty="0" smtClean="0"/>
              <a:t>«Построить забор»</a:t>
            </a:r>
            <a:endParaRPr lang="ru-RU" sz="1500" dirty="0" smtClean="0"/>
          </a:p>
          <a:p>
            <a:r>
              <a:rPr lang="ru-RU" sz="1500" i="1" dirty="0" smtClean="0"/>
              <a:t>Цель. </a:t>
            </a:r>
            <a:r>
              <a:rPr lang="ru-RU" sz="1500" dirty="0" smtClean="0"/>
              <a:t>Вырабатывать умение удерживать губы в улыбке, обнажая нижние и верхние передние зубы.</a:t>
            </a:r>
          </a:p>
          <a:p>
            <a:r>
              <a:rPr lang="ru-RU" sz="1500" i="1" dirty="0" smtClean="0"/>
              <a:t>Описание. </a:t>
            </a:r>
            <a:r>
              <a:rPr lang="ru-RU" sz="1500" dirty="0" smtClean="0"/>
              <a:t>Улыбнуться без напряжения так, чтобы были видны передние верхние и нижние зубы. Удерживать в таком положении губы под счет от одного до пяти. (Чтобы показать ребенку, как это сделать, воспитатель про себя произносит звук [и].)</a:t>
            </a:r>
          </a:p>
          <a:p>
            <a:r>
              <a:rPr lang="ru-RU" sz="1500" i="1" dirty="0" smtClean="0"/>
              <a:t>Методические указания</a:t>
            </a:r>
            <a:endParaRPr lang="ru-RU" sz="1500" dirty="0" smtClean="0"/>
          </a:p>
          <a:p>
            <a:pPr lvl="0"/>
            <a:r>
              <a:rPr lang="ru-RU" sz="1500" dirty="0" smtClean="0"/>
              <a:t>Следить, чтобы при улыбке верхняя губа не подворачивалась,</a:t>
            </a:r>
            <a:br>
              <a:rPr lang="ru-RU" sz="1500" dirty="0" smtClean="0"/>
            </a:br>
            <a:r>
              <a:rPr lang="ru-RU" sz="1500" dirty="0" smtClean="0"/>
              <a:t>не натягивалась на верхние зубы.</a:t>
            </a:r>
          </a:p>
          <a:p>
            <a:pPr lvl="0"/>
            <a:r>
              <a:rPr lang="ru-RU" sz="1500" dirty="0" smtClean="0"/>
              <a:t>Если ребенок не показывает нижние зубы, нужно научить его</a:t>
            </a:r>
            <a:br>
              <a:rPr lang="ru-RU" sz="1500" dirty="0" smtClean="0"/>
            </a:br>
            <a:r>
              <a:rPr lang="ru-RU" sz="1500" dirty="0" smtClean="0"/>
              <a:t>при сомкнутых губах опускать и поднимать только нижнюю губу.</a:t>
            </a:r>
            <a:br>
              <a:rPr lang="ru-RU" sz="1500" dirty="0" smtClean="0"/>
            </a:br>
            <a:r>
              <a:rPr lang="ru-RU" sz="1500" dirty="0" smtClean="0"/>
              <a:t>Сначала это упражнение можно проводить так: положив палец  под</a:t>
            </a:r>
            <a:br>
              <a:rPr lang="ru-RU" sz="1500" dirty="0" smtClean="0"/>
            </a:br>
            <a:r>
              <a:rPr lang="ru-RU" sz="1500" dirty="0" smtClean="0"/>
              <a:t>нижнюю губу, опускать и поднимать ее. Зубы при этом сомкнуты,</a:t>
            </a:r>
            <a:br>
              <a:rPr lang="ru-RU" sz="1500" dirty="0" smtClean="0"/>
            </a:br>
            <a:r>
              <a:rPr lang="ru-RU" sz="1500" dirty="0" smtClean="0"/>
              <a:t>нижняя челюсть неподвижна.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358246" cy="378621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«Трубочка»</a:t>
            </a:r>
          </a:p>
          <a:p>
            <a:r>
              <a:rPr lang="ru-RU" sz="1600" i="1" dirty="0" smtClean="0"/>
              <a:t>Цель. </a:t>
            </a:r>
            <a:r>
              <a:rPr lang="ru-RU" sz="1600" dirty="0" smtClean="0"/>
              <a:t>Выработать движение губ вперед.</a:t>
            </a:r>
          </a:p>
          <a:p>
            <a:r>
              <a:rPr lang="ru-RU" sz="1600" i="1" dirty="0" smtClean="0"/>
              <a:t>Описание. </a:t>
            </a:r>
            <a:r>
              <a:rPr lang="ru-RU" sz="1600" dirty="0" smtClean="0"/>
              <a:t>Вытянуть сомкнутые губы вперед трубочкой. Удер­живать в таком полоцкий под счет от одного до пяти.</a:t>
            </a:r>
          </a:p>
          <a:p>
            <a:r>
              <a:rPr lang="ru-RU" sz="1600" i="1" dirty="0" smtClean="0"/>
              <a:t>Методические указания.</a:t>
            </a:r>
            <a:endParaRPr lang="ru-RU" sz="1600" dirty="0" smtClean="0"/>
          </a:p>
          <a:p>
            <a:r>
              <a:rPr lang="ru-RU" sz="1600" dirty="0" smtClean="0"/>
              <a:t>1. Следить, чтобы при вытягивании губ вперед не открывался рот; зубы должны быть сомкнуты.</a:t>
            </a:r>
          </a:p>
          <a:p>
            <a:r>
              <a:rPr lang="ru-RU" sz="1600" dirty="0" smtClean="0"/>
              <a:t>2. Если ребенок не умеет вытянуть губы вперед, предложить ему дотянуться губами до конфетки (находящейся на расстоянии 1,5 - 2 см от губ) и взять ее губами. </a:t>
            </a:r>
          </a:p>
          <a:p>
            <a:r>
              <a:rPr lang="ru-RU" sz="1600" dirty="0" smtClean="0"/>
              <a:t>После отработки упражнений первого комплекса воспитатель в зависимости от рекомендаций логопеда, подбирает комплексы для соответствующих групп звуков и проводит их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500594" cy="31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lnSpcReduction="10000"/>
          </a:bodyPr>
          <a:lstStyle/>
          <a:p>
            <a:r>
              <a:rPr lang="ru-RU" sz="1900" b="1" i="1" dirty="0" smtClean="0"/>
              <a:t>Второй комплекс (для свистящих звуков [с], [</a:t>
            </a:r>
            <a:r>
              <a:rPr lang="ru-RU" sz="1900" b="1" i="1" dirty="0" err="1" smtClean="0"/>
              <a:t>с</a:t>
            </a:r>
            <a:r>
              <a:rPr lang="ru-RU" sz="1900" b="1" i="1" dirty="0" smtClean="0"/>
              <a:t>'], [</a:t>
            </a:r>
            <a:r>
              <a:rPr lang="ru-RU" sz="1900" b="1" i="1" dirty="0" err="1" smtClean="0"/>
              <a:t>з</a:t>
            </a:r>
            <a:r>
              <a:rPr lang="ru-RU" sz="1900" b="1" i="1" dirty="0" smtClean="0"/>
              <a:t>], [</a:t>
            </a:r>
            <a:r>
              <a:rPr lang="ru-RU" sz="1900" b="1" i="1" dirty="0" err="1" smtClean="0"/>
              <a:t>з</a:t>
            </a:r>
            <a:r>
              <a:rPr lang="ru-RU" sz="1900" b="1" i="1" dirty="0" smtClean="0"/>
              <a:t>'], [</a:t>
            </a:r>
            <a:r>
              <a:rPr lang="ru-RU" sz="1900" b="1" i="1" dirty="0" err="1" smtClean="0"/>
              <a:t>ц</a:t>
            </a:r>
            <a:r>
              <a:rPr lang="ru-RU" sz="1900" b="1" i="1" dirty="0" smtClean="0"/>
              <a:t>])</a:t>
            </a:r>
            <a:endParaRPr lang="ru-RU" sz="1900" b="1" dirty="0" smtClean="0"/>
          </a:p>
          <a:p>
            <a:endParaRPr lang="ru-RU" dirty="0" smtClean="0"/>
          </a:p>
          <a:p>
            <a:r>
              <a:rPr lang="ru-RU" sz="1600" dirty="0" smtClean="0"/>
              <a:t>Для произнесения свистящих .звуков требуются сложные и точные движения языка, в которых участвуют кончик языка (он находится за нижними зубами); боковые края языка (они плотно примыкают к верхним коренным зубам), спинка языка (передняя часть ее приподнимается к альвеолам; и образует с ними щель; при звуке [</a:t>
            </a:r>
            <a:r>
              <a:rPr lang="ru-RU" sz="1600" dirty="0" err="1" smtClean="0"/>
              <a:t>ц</a:t>
            </a:r>
            <a:r>
              <a:rPr lang="ru-RU" sz="1600" dirty="0" smtClean="0"/>
              <a:t>] сначала смычку, потом щель); движения губ: нижние челюсти (едва опущена, рот приоткрыт) и наличие холодной воз душной струи (достаточно сильной  'направленной посередине языка). Выработке необходимых движений языка и воздушной струи способствуют следующие упражнения. </a:t>
            </a:r>
          </a:p>
          <a:p>
            <a:r>
              <a:rPr lang="ru-RU" sz="1600" b="1" dirty="0" smtClean="0"/>
              <a:t>«Загнать мяч в ворота»    </a:t>
            </a:r>
            <a:endParaRPr lang="ru-RU" sz="1600" dirty="0" smtClean="0"/>
          </a:p>
          <a:p>
            <a:r>
              <a:rPr lang="ru-RU" sz="1600" i="1" dirty="0" smtClean="0"/>
              <a:t>Цель. </a:t>
            </a:r>
            <a:r>
              <a:rPr lang="ru-RU" sz="1600" dirty="0" smtClean="0"/>
              <a:t>Вырабатывать длительную, направленную воздушную</a:t>
            </a:r>
            <a:br>
              <a:rPr lang="ru-RU" sz="1600" dirty="0" smtClean="0"/>
            </a:br>
            <a:r>
              <a:rPr lang="ru-RU" sz="1600" dirty="0" smtClean="0"/>
              <a:t>струю.	</a:t>
            </a:r>
          </a:p>
          <a:p>
            <a:r>
              <a:rPr lang="ru-RU" sz="1600" i="1" dirty="0" smtClean="0"/>
              <a:t>Описание. </a:t>
            </a:r>
            <a:r>
              <a:rPr lang="ru-RU" sz="1600" dirty="0" smtClean="0"/>
              <a:t>Вытянуть губы вперед трубочкой и длительно дуть</a:t>
            </a:r>
            <a:br>
              <a:rPr lang="ru-RU" sz="1600" dirty="0" smtClean="0"/>
            </a:br>
            <a:r>
              <a:rPr lang="ru-RU" sz="1600" dirty="0" smtClean="0"/>
              <a:t>на ватный шарик (лежит на столе перед ребенком), загоняя его</a:t>
            </a:r>
            <a:br>
              <a:rPr lang="ru-RU" sz="1600" dirty="0" smtClean="0"/>
            </a:br>
            <a:r>
              <a:rPr lang="ru-RU" sz="1600" dirty="0" smtClean="0"/>
              <a:t>между двумя кубиками.	</a:t>
            </a:r>
          </a:p>
          <a:p>
            <a:r>
              <a:rPr lang="ru-RU" sz="1600" i="1" dirty="0" smtClean="0"/>
              <a:t>Методические указания.</a:t>
            </a:r>
            <a:endParaRPr lang="ru-RU" sz="1600" dirty="0" smtClean="0"/>
          </a:p>
          <a:p>
            <a:pPr lvl="0"/>
            <a:r>
              <a:rPr lang="ru-RU" sz="1600" dirty="0" smtClean="0"/>
              <a:t>Следить, чтобы не надувались щеки, для этого их можно</a:t>
            </a:r>
            <a:br>
              <a:rPr lang="ru-RU" sz="1600" dirty="0" smtClean="0"/>
            </a:br>
            <a:r>
              <a:rPr lang="ru-RU" sz="1600" dirty="0" smtClean="0"/>
              <a:t>слегка придерживать пальцами.     </a:t>
            </a:r>
          </a:p>
          <a:p>
            <a:pPr lvl="0"/>
            <a:r>
              <a:rPr lang="ru-RU" sz="1600" dirty="0" smtClean="0"/>
              <a:t>Загонять шарик на одном выдохе, не допуская, чтобы воздушная струя была прерывистой.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«Наказать непослушный язык» </a:t>
            </a:r>
            <a:endParaRPr lang="ru-RU" dirty="0" smtClean="0"/>
          </a:p>
          <a:p>
            <a:r>
              <a:rPr lang="ru-RU" i="1" dirty="0" smtClean="0"/>
              <a:t>Цель. </a:t>
            </a:r>
            <a:r>
              <a:rPr lang="ru-RU" dirty="0" smtClean="0"/>
              <a:t>Вырабатывать умение, расслабив мышцы языка, удерживать его широким, распластанным. </a:t>
            </a:r>
          </a:p>
          <a:p>
            <a:r>
              <a:rPr lang="ru-RU" i="1" dirty="0" smtClean="0"/>
              <a:t>Описание. </a:t>
            </a:r>
            <a:r>
              <a:rPr lang="ru-RU" dirty="0" smtClean="0"/>
              <a:t>Немного приоткрыть рот, спокойно положить язык на нижнюю губу и, пошлепывая его губами, произносить звуки «</a:t>
            </a:r>
            <a:r>
              <a:rPr lang="ru-RU" dirty="0" err="1" smtClean="0"/>
              <a:t>пя-пя-пя</a:t>
            </a:r>
            <a:r>
              <a:rPr lang="ru-RU" dirty="0" smtClean="0"/>
              <a:t>». Удерживать; широкий; язык в спокойном положении при открытом рте под счёт от одного до пяти.</a:t>
            </a:r>
          </a:p>
          <a:p>
            <a:r>
              <a:rPr lang="ru-RU" i="1" dirty="0" smtClean="0"/>
              <a:t>Методические указания:</a:t>
            </a:r>
            <a:endParaRPr lang="ru-RU" dirty="0" smtClean="0"/>
          </a:p>
          <a:p>
            <a:pPr lvl="0"/>
            <a:r>
              <a:rPr lang="ru-RU" dirty="0" smtClean="0"/>
              <a:t>Нижнюю губу не следует подворачивать и натягивать на</a:t>
            </a:r>
            <a:br>
              <a:rPr lang="ru-RU" dirty="0" smtClean="0"/>
            </a:br>
            <a:r>
              <a:rPr lang="ru-RU" dirty="0" smtClean="0"/>
              <a:t>нижние зубы.</a:t>
            </a:r>
          </a:p>
          <a:p>
            <a:pPr lvl="0"/>
            <a:r>
              <a:rPr lang="ru-RU" dirty="0" smtClean="0"/>
              <a:t>Язык должен быть широким, края его касаются уголков</a:t>
            </a:r>
            <a:br>
              <a:rPr lang="ru-RU" dirty="0" smtClean="0"/>
            </a:br>
            <a:r>
              <a:rPr lang="ru-RU" dirty="0" smtClean="0"/>
              <a:t>рта.</a:t>
            </a:r>
          </a:p>
          <a:p>
            <a:r>
              <a:rPr lang="ru-RU" dirty="0" smtClean="0"/>
              <a:t>Похлопывать язык губами, надо несколько раз на одном вы­</a:t>
            </a:r>
            <a:br>
              <a:rPr lang="ru-RU" dirty="0" smtClean="0"/>
            </a:br>
            <a:r>
              <a:rPr lang="ru-RU" dirty="0" smtClean="0"/>
              <a:t>дохе. Следить, чтобы ребёнок сдерживал</a:t>
            </a:r>
            <a:r>
              <a:rPr lang="ru-RU" b="1" dirty="0" smtClean="0"/>
              <a:t>  </a:t>
            </a:r>
            <a:r>
              <a:rPr lang="ru-RU" dirty="0" smtClean="0"/>
              <a:t>при этом </a:t>
            </a:r>
            <a:r>
              <a:rPr lang="ru-RU" dirty="0" err="1" smtClean="0"/>
              <a:t>выдыхае</a:t>
            </a:r>
            <a:r>
              <a:rPr lang="ru-RU" dirty="0" smtClean="0"/>
              <a:t>­</a:t>
            </a:r>
            <a:br>
              <a:rPr lang="ru-RU" dirty="0" smtClean="0"/>
            </a:br>
            <a:r>
              <a:rPr lang="ru-RU" dirty="0" err="1" smtClean="0"/>
              <a:t>мый</a:t>
            </a:r>
            <a:r>
              <a:rPr lang="ru-RU" dirty="0" smtClean="0"/>
              <a:t> воздух. Проконтролировать выполнение можно так: поднес­</a:t>
            </a:r>
            <a:br>
              <a:rPr lang="ru-RU" dirty="0" smtClean="0"/>
            </a:br>
            <a:r>
              <a:rPr lang="ru-RU" dirty="0" err="1" smtClean="0"/>
              <a:t>ти</a:t>
            </a:r>
            <a:r>
              <a:rPr lang="ru-RU" dirty="0" smtClean="0"/>
              <a:t> ватку ко рту ребенка, если тот делает упражнение правильно, она будет отклоняться. Одновременно это упражнение способствует  выработке направленной воздушной струи.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635795" cy="53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15370" cy="37147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«Сделать язык широким»	</a:t>
            </a:r>
          </a:p>
          <a:p>
            <a:r>
              <a:rPr lang="ru-RU" sz="1600" i="1" dirty="0" smtClean="0"/>
              <a:t>Цель. </a:t>
            </a:r>
            <a:r>
              <a:rPr lang="ru-RU" sz="1600" dirty="0" smtClean="0"/>
              <a:t>Вырабатывать умение удерживать язык в спокойном расслабленном положении.	</a:t>
            </a:r>
            <a:r>
              <a:rPr lang="ru-RU" sz="1600" baseline="30000" dirty="0" smtClean="0"/>
              <a:t>	</a:t>
            </a:r>
            <a:endParaRPr lang="ru-RU" sz="1600" dirty="0" smtClean="0"/>
          </a:p>
          <a:p>
            <a:r>
              <a:rPr lang="ru-RU" sz="1600" i="1" dirty="0" smtClean="0"/>
              <a:t>Описание. </a:t>
            </a:r>
            <a:r>
              <a:rPr lang="ru-RU" sz="1600" dirty="0" smtClean="0"/>
              <a:t>Улыбнуться, приоткрыть рот, положить широкий</a:t>
            </a:r>
            <a:br>
              <a:rPr lang="ru-RU" sz="1600" dirty="0" smtClean="0"/>
            </a:br>
            <a:r>
              <a:rPr lang="ru-RU" sz="1600" dirty="0" smtClean="0"/>
              <a:t>передний край языка на нижнюю губу. Удерживать его в таком</a:t>
            </a:r>
            <a:br>
              <a:rPr lang="ru-RU" sz="1600" dirty="0" smtClean="0"/>
            </a:br>
            <a:r>
              <a:rPr lang="ru-RU" sz="1600" dirty="0" smtClean="0"/>
              <a:t>положении под счет от одного до пяти. </a:t>
            </a:r>
          </a:p>
          <a:p>
            <a:r>
              <a:rPr lang="ru-RU" sz="1600" i="1" dirty="0" smtClean="0"/>
              <a:t>Методические указания.	</a:t>
            </a:r>
            <a:endParaRPr lang="ru-RU" sz="1600" dirty="0" smtClean="0"/>
          </a:p>
          <a:p>
            <a:r>
              <a:rPr lang="ru-RU" sz="1600" dirty="0" smtClean="0"/>
              <a:t>Губы не растягивать в сильную улыбку, чтобы не было на­пряжения.	</a:t>
            </a:r>
          </a:p>
          <a:p>
            <a:pPr lvl="0"/>
            <a:r>
              <a:rPr lang="ru-RU" sz="1600" dirty="0" smtClean="0"/>
              <a:t>Следить, чтобы не подворачивалась нижняя губа.</a:t>
            </a:r>
          </a:p>
          <a:p>
            <a:pPr lvl="0"/>
            <a:r>
              <a:rPr lang="ru-RU" sz="1600" dirty="0" smtClean="0"/>
              <a:t>Не высовывать язык далеко: он должен только накрывать;</a:t>
            </a:r>
            <a:br>
              <a:rPr lang="ru-RU" sz="1600" dirty="0" smtClean="0"/>
            </a:br>
            <a:r>
              <a:rPr lang="ru-RU" sz="1600" dirty="0" smtClean="0"/>
              <a:t>нижнюю губу.	</a:t>
            </a:r>
          </a:p>
          <a:p>
            <a:pPr lvl="0"/>
            <a:r>
              <a:rPr lang="ru-RU" sz="1600" dirty="0" smtClean="0"/>
              <a:t>Боковые края языка должны касаться углов рта.</a:t>
            </a:r>
          </a:p>
          <a:p>
            <a:pPr lvl="0"/>
            <a:r>
              <a:rPr lang="ru-RU" sz="1600" dirty="0" smtClean="0"/>
              <a:t>Если это упражнение не получается, надо вернуться к упражнению «Наказать непослушный язык».	</a:t>
            </a:r>
            <a:r>
              <a:rPr lang="ru-RU" dirty="0" smtClean="0"/>
              <a:t>	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071942"/>
            <a:ext cx="5091121" cy="267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75009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«Кто дальше загонит мяч?»	</a:t>
            </a:r>
          </a:p>
          <a:p>
            <a:r>
              <a:rPr lang="ru-RU" i="1" dirty="0" smtClean="0"/>
              <a:t>Цель. </a:t>
            </a:r>
            <a:r>
              <a:rPr lang="ru-RU" dirty="0" smtClean="0"/>
              <a:t>Вырабатывать плавную, длительную, непрерывную воздушную струю, идущую посередине языка;</a:t>
            </a:r>
          </a:p>
          <a:p>
            <a:r>
              <a:rPr lang="ru-RU" i="1" dirty="0" smtClean="0"/>
              <a:t>Описание. </a:t>
            </a:r>
            <a:r>
              <a:rPr lang="ru-RU" dirty="0" smtClean="0"/>
              <a:t>Улыбнуться, положить широкий передний край языка на нижнюю губу и, как бы произнося длительно звук [</a:t>
            </a:r>
            <a:r>
              <a:rPr lang="ru-RU" dirty="0" err="1" smtClean="0"/>
              <a:t>ф</a:t>
            </a:r>
            <a:r>
              <a:rPr lang="ru-RU" dirty="0" smtClean="0"/>
              <a:t>], сдуть ватку на противоположный край стола.	</a:t>
            </a:r>
          </a:p>
          <a:p>
            <a:r>
              <a:rPr lang="ru-RU" i="1" dirty="0" smtClean="0"/>
              <a:t>Методические указания. </a:t>
            </a:r>
            <a:endParaRPr lang="ru-RU" dirty="0" smtClean="0"/>
          </a:p>
          <a:p>
            <a:pPr lvl="0"/>
            <a:r>
              <a:rPr lang="ru-RU" dirty="0" smtClean="0"/>
              <a:t>Нижняя губа не должна натягиваться на нижние зубы.</a:t>
            </a:r>
          </a:p>
          <a:p>
            <a:pPr lvl="0"/>
            <a:r>
              <a:rPr lang="ru-RU" dirty="0" smtClean="0"/>
              <a:t>Нельзя надувать щеки.</a:t>
            </a:r>
          </a:p>
          <a:p>
            <a:pPr lvl="0"/>
            <a:r>
              <a:rPr lang="ru-RU" dirty="0" smtClean="0"/>
              <a:t>Следить, чтобы воздушная струя была узкая, а не рассеянная!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1211</Words>
  <PresentationFormat>Экран (4:3)</PresentationFormat>
  <Paragraphs>169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Артикуляционная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Катя</dc:creator>
  <cp:lastModifiedBy>Катя</cp:lastModifiedBy>
  <cp:revision>11</cp:revision>
  <dcterms:created xsi:type="dcterms:W3CDTF">2016-12-18T17:03:59Z</dcterms:created>
  <dcterms:modified xsi:type="dcterms:W3CDTF">2016-12-18T19:15:15Z</dcterms:modified>
</cp:coreProperties>
</file>