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66" r:id="rId3"/>
    <p:sldId id="257" r:id="rId4"/>
    <p:sldId id="258" r:id="rId5"/>
    <p:sldId id="259" r:id="rId6"/>
    <p:sldId id="260" r:id="rId7"/>
    <p:sldId id="262" r:id="rId8"/>
    <p:sldId id="263" r:id="rId9"/>
    <p:sldId id="267" r:id="rId10"/>
    <p:sldId id="264" r:id="rId11"/>
    <p:sldId id="265" r:id="rId12"/>
    <p:sldId id="268" r:id="rId13"/>
    <p:sldId id="269" r:id="rId14"/>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2" d="100"/>
          <a:sy n="82" d="100"/>
        </p:scale>
        <p:origin x="-1026"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A4AE91A0-347E-47ED-B247-2EBF0D9AED8F}" type="datetimeFigureOut">
              <a:rPr lang="ru-RU" smtClean="0"/>
              <a:t>24.03.2020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A0B54DD-66A6-4FF4-9F60-F8360DCD4633}" type="slidenum">
              <a:rPr lang="ru-RU" smtClean="0"/>
              <a:t>‹#›</a:t>
            </a:fld>
            <a:endParaRPr lang="ru-RU"/>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ru-RU" smtClean="0"/>
              <a:t>Образец заголовка</a:t>
            </a:r>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A4AE91A0-347E-47ED-B247-2EBF0D9AED8F}" type="datetimeFigureOut">
              <a:rPr lang="ru-RU" smtClean="0"/>
              <a:t>24.03.2020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A0B54DD-66A6-4FF4-9F60-F8360DCD4633}"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ru-RU" smtClean="0"/>
              <a:t>Образец заголовка</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A4AE91A0-347E-47ED-B247-2EBF0D9AED8F}" type="datetimeFigureOut">
              <a:rPr lang="ru-RU" smtClean="0"/>
              <a:t>24.03.2020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A0B54DD-66A6-4FF4-9F60-F8360DCD4633}"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A4AE91A0-347E-47ED-B247-2EBF0D9AED8F}" type="datetimeFigureOut">
              <a:rPr lang="ru-RU" smtClean="0"/>
              <a:t>24.03.2020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A0B54DD-66A6-4FF4-9F60-F8360DCD4633}" type="slidenum">
              <a:rPr lang="ru-RU" smtClean="0"/>
              <a:t>‹#›</a:t>
            </a:fld>
            <a:endParaRPr lang="ru-RU"/>
          </a:p>
        </p:txBody>
      </p:sp>
      <p:sp>
        <p:nvSpPr>
          <p:cNvPr id="8" name="Title 7"/>
          <p:cNvSpPr>
            <a:spLocks noGrp="1"/>
          </p:cNvSpPr>
          <p:nvPr>
            <p:ph type="title"/>
          </p:nvPr>
        </p:nvSpPr>
        <p:spPr/>
        <p:txBody>
          <a:bodyPr/>
          <a:lstStyle/>
          <a:p>
            <a:r>
              <a:rPr lang="ru-RU" smtClean="0"/>
              <a:t>Образец заголовка</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ru-RU" smtClean="0"/>
              <a:t>Образец заголовка</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A4AE91A0-347E-47ED-B247-2EBF0D9AED8F}" type="datetimeFigureOut">
              <a:rPr lang="ru-RU" smtClean="0"/>
              <a:t>24.03.2020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A0B54DD-66A6-4FF4-9F60-F8360DCD4633}"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A4AE91A0-347E-47ED-B247-2EBF0D9AED8F}" type="datetimeFigureOut">
              <a:rPr lang="ru-RU" smtClean="0"/>
              <a:t>24.03.2020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2A0B54DD-66A6-4FF4-9F60-F8360DCD4633}" type="slidenum">
              <a:rPr lang="ru-RU" smtClean="0"/>
              <a:t>‹#›</a:t>
            </a:fld>
            <a:endParaRPr lang="ru-RU"/>
          </a:p>
        </p:txBody>
      </p:sp>
      <p:sp>
        <p:nvSpPr>
          <p:cNvPr id="8" name="Title 7"/>
          <p:cNvSpPr>
            <a:spLocks noGrp="1"/>
          </p:cNvSpPr>
          <p:nvPr>
            <p:ph type="title"/>
          </p:nvPr>
        </p:nvSpPr>
        <p:spPr/>
        <p:txBody>
          <a:bodyPr/>
          <a:lstStyle/>
          <a:p>
            <a:r>
              <a:rPr lang="ru-RU" smtClean="0"/>
              <a:t>Образец заголовка</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ru-RU" smtClean="0"/>
              <a:t>Образец текста</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A4AE91A0-347E-47ED-B247-2EBF0D9AED8F}" type="datetimeFigureOut">
              <a:rPr lang="ru-RU" smtClean="0"/>
              <a:t>24.03.2020</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2A0B54DD-66A6-4FF4-9F60-F8360DCD4633}" type="slidenum">
              <a:rPr lang="ru-RU" smtClean="0"/>
              <a:t>‹#›</a:t>
            </a:fld>
            <a:endParaRPr lang="ru-RU"/>
          </a:p>
        </p:txBody>
      </p:sp>
      <p:sp>
        <p:nvSpPr>
          <p:cNvPr id="10" name="Title 9"/>
          <p:cNvSpPr>
            <a:spLocks noGrp="1"/>
          </p:cNvSpPr>
          <p:nvPr>
            <p:ph type="title"/>
          </p:nvPr>
        </p:nvSpPr>
        <p:spPr/>
        <p:txBody>
          <a:bodyPr/>
          <a:lstStyle/>
          <a:p>
            <a:r>
              <a:rPr lang="ru-RU" smtClean="0"/>
              <a:t>Образец заголовка</a:t>
            </a:r>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A4AE91A0-347E-47ED-B247-2EBF0D9AED8F}" type="datetimeFigureOut">
              <a:rPr lang="ru-RU" smtClean="0"/>
              <a:t>24.03.2020</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2A0B54DD-66A6-4FF4-9F60-F8360DCD4633}"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4AE91A0-347E-47ED-B247-2EBF0D9AED8F}" type="datetimeFigureOut">
              <a:rPr lang="ru-RU" smtClean="0"/>
              <a:t>24.03.2020</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2A0B54DD-66A6-4FF4-9F60-F8360DCD4633}"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ru-RU" smtClean="0"/>
              <a:t>Образец заголовка</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A4AE91A0-347E-47ED-B247-2EBF0D9AED8F}" type="datetimeFigureOut">
              <a:rPr lang="ru-RU" smtClean="0"/>
              <a:t>24.03.2020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2A0B54DD-66A6-4FF4-9F60-F8360DCD4633}"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A4AE91A0-347E-47ED-B247-2EBF0D9AED8F}" type="datetimeFigureOut">
              <a:rPr lang="ru-RU" smtClean="0"/>
              <a:t>24.03.2020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2A0B54DD-66A6-4FF4-9F60-F8360DCD4633}" type="slidenum">
              <a:rPr lang="ru-RU" smtClean="0"/>
              <a:t>‹#›</a:t>
            </a:fld>
            <a:endParaRPr lang="ru-RU"/>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ru-RU" smtClean="0"/>
              <a:t>Образец заголовка</a:t>
            </a:r>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A4AE91A0-347E-47ED-B247-2EBF0D9AED8F}" type="datetimeFigureOut">
              <a:rPr lang="ru-RU" smtClean="0"/>
              <a:t>24.03.2020</a:t>
            </a:fld>
            <a:endParaRPr lang="ru-RU"/>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ru-RU"/>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2A0B54DD-66A6-4FF4-9F60-F8360DCD4633}"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iming>
    <p:tnLst>
      <p:par>
        <p:cTn id="1" dur="indefinite" restart="never" nodeType="tmRoot"/>
      </p:par>
    </p:tnLst>
  </p:timing>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7" Type="http://schemas.openxmlformats.org/officeDocument/2006/relationships/image" Target="../media/image14.jpeg"/><Relationship Id="rId2" Type="http://schemas.openxmlformats.org/officeDocument/2006/relationships/image" Target="../media/image9.jpeg"/><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3" Type="http://schemas.openxmlformats.org/officeDocument/2006/relationships/image" Target="../media/image16.jpeg"/><Relationship Id="rId7" Type="http://schemas.openxmlformats.org/officeDocument/2006/relationships/image" Target="../media/image20.jpeg"/><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7.xml.rels><?xml version="1.0" encoding="UTF-8" standalone="yes"?>
<Relationships xmlns="http://schemas.openxmlformats.org/package/2006/relationships"><Relationship Id="rId3" Type="http://schemas.openxmlformats.org/officeDocument/2006/relationships/image" Target="../media/image22.jpeg"/><Relationship Id="rId7" Type="http://schemas.openxmlformats.org/officeDocument/2006/relationships/image" Target="../media/image26.jpeg"/><Relationship Id="rId2" Type="http://schemas.openxmlformats.org/officeDocument/2006/relationships/image" Target="../media/image21.jpeg"/><Relationship Id="rId1" Type="http://schemas.openxmlformats.org/officeDocument/2006/relationships/slideLayout" Target="../slideLayouts/slideLayout2.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3851920" y="5229200"/>
            <a:ext cx="5184576" cy="1512168"/>
          </a:xfrm>
        </p:spPr>
        <p:txBody>
          <a:bodyPr>
            <a:normAutofit/>
          </a:bodyPr>
          <a:lstStyle/>
          <a:p>
            <a:r>
              <a:rPr lang="ru-RU" dirty="0" smtClean="0">
                <a:solidFill>
                  <a:srgbClr val="C00000"/>
                </a:solidFill>
              </a:rPr>
              <a:t>Проект «Волшебный мир маленьких писателей»</a:t>
            </a:r>
          </a:p>
          <a:p>
            <a:r>
              <a:rPr lang="ru-RU" dirty="0" smtClean="0">
                <a:solidFill>
                  <a:srgbClr val="C00000"/>
                </a:solidFill>
              </a:rPr>
              <a:t>Воспитатель :</a:t>
            </a:r>
            <a:r>
              <a:rPr lang="ru-RU" dirty="0" err="1" smtClean="0">
                <a:solidFill>
                  <a:srgbClr val="C00000"/>
                </a:solidFill>
              </a:rPr>
              <a:t>Гафиуллина</a:t>
            </a:r>
            <a:r>
              <a:rPr lang="ru-RU" dirty="0" smtClean="0">
                <a:solidFill>
                  <a:srgbClr val="C00000"/>
                </a:solidFill>
              </a:rPr>
              <a:t> Р.И</a:t>
            </a:r>
            <a:r>
              <a:rPr lang="ru-RU" dirty="0" smtClean="0"/>
              <a:t>.</a:t>
            </a:r>
            <a:endParaRPr lang="ru-RU" dirty="0"/>
          </a:p>
        </p:txBody>
      </p:sp>
      <p:sp>
        <p:nvSpPr>
          <p:cNvPr id="2" name="Заголовок 1"/>
          <p:cNvSpPr>
            <a:spLocks noGrp="1"/>
          </p:cNvSpPr>
          <p:nvPr>
            <p:ph type="ctrTitle"/>
          </p:nvPr>
        </p:nvSpPr>
        <p:spPr/>
        <p:txBody>
          <a:bodyPr/>
          <a:lstStyle/>
          <a:p>
            <a:endParaRPr lang="ru-RU"/>
          </a:p>
        </p:txBody>
      </p:sp>
      <p:pic>
        <p:nvPicPr>
          <p:cNvPr id="4" name="Picture 2" descr="C:\Users\Раиса\Downloads\the-amazing-world-of-fairy-tal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332656"/>
            <a:ext cx="8568952" cy="4824535"/>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F:\на флешку\WhatsApp Image 2020-03-17 at 11.27.06 (1).jp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116632"/>
            <a:ext cx="8928992" cy="52565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62477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71600" y="404664"/>
            <a:ext cx="7488831" cy="6264696"/>
          </a:xfrm>
        </p:spPr>
        <p:txBody>
          <a:bodyPr/>
          <a:lstStyle/>
          <a:p>
            <a:pPr marL="0" indent="0">
              <a:buNone/>
            </a:pPr>
            <a:r>
              <a:rPr lang="ru-RU" sz="1900" dirty="0">
                <a:solidFill>
                  <a:prstClr val="black">
                    <a:lumMod val="75000"/>
                    <a:lumOff val="25000"/>
                  </a:prstClr>
                </a:solidFill>
                <a:effectLst/>
                <a:ea typeface="+mn-ea"/>
                <a:cs typeface="+mn-cs"/>
              </a:rPr>
              <a:t>Задание для детей и родителей.</a:t>
            </a:r>
            <a:r>
              <a:rPr lang="ru-RU" sz="1900" b="0" dirty="0">
                <a:solidFill>
                  <a:prstClr val="black">
                    <a:lumMod val="75000"/>
                    <a:lumOff val="25000"/>
                  </a:prstClr>
                </a:solidFill>
                <a:effectLst/>
                <a:ea typeface="+mn-ea"/>
                <a:cs typeface="+mn-cs"/>
              </a:rPr>
              <a:t/>
            </a:r>
            <a:br>
              <a:rPr lang="ru-RU" sz="1900" b="0" dirty="0">
                <a:solidFill>
                  <a:prstClr val="black">
                    <a:lumMod val="75000"/>
                    <a:lumOff val="25000"/>
                  </a:prstClr>
                </a:solidFill>
                <a:effectLst/>
                <a:ea typeface="+mn-ea"/>
                <a:cs typeface="+mn-cs"/>
              </a:rPr>
            </a:br>
            <a:endParaRPr lang="ru-RU" dirty="0"/>
          </a:p>
        </p:txBody>
      </p:sp>
      <p:sp>
        <p:nvSpPr>
          <p:cNvPr id="3" name="Объект 2"/>
          <p:cNvSpPr>
            <a:spLocks noGrp="1"/>
          </p:cNvSpPr>
          <p:nvPr>
            <p:ph sz="quarter" idx="13"/>
          </p:nvPr>
        </p:nvSpPr>
        <p:spPr>
          <a:xfrm>
            <a:off x="1115616" y="1700808"/>
            <a:ext cx="6428184" cy="4464496"/>
          </a:xfrm>
        </p:spPr>
        <p:txBody>
          <a:bodyPr>
            <a:normAutofit lnSpcReduction="10000"/>
          </a:bodyPr>
          <a:lstStyle/>
          <a:p>
            <a:pPr marL="45720" indent="0">
              <a:buNone/>
            </a:pPr>
            <a:r>
              <a:rPr lang="ru-RU" dirty="0" smtClean="0"/>
              <a:t>Цель</a:t>
            </a:r>
            <a:r>
              <a:rPr lang="ru-RU" dirty="0"/>
              <a:t>: приобретение родителями знаний и практических навыков при взаимодействии с ребенком, становление партнерских отношений родителей и педагогов в совместной организации жизни группы.</a:t>
            </a:r>
            <a:br>
              <a:rPr lang="ru-RU" dirty="0"/>
            </a:br>
            <a:r>
              <a:rPr lang="ru-RU" dirty="0"/>
              <a:t>Деятельность педагога. </a:t>
            </a:r>
            <a:br>
              <a:rPr lang="ru-RU" dirty="0"/>
            </a:br>
            <a:r>
              <a:rPr lang="ru-RU" dirty="0"/>
              <a:t>Предлагает детям, совместно с родителями, сочинить сказку и оформить её в мини книжку</a:t>
            </a:r>
            <a:br>
              <a:rPr lang="ru-RU" dirty="0"/>
            </a:br>
            <a:r>
              <a:rPr lang="ru-RU" dirty="0"/>
              <a:t>Деятельность детей</a:t>
            </a:r>
            <a:br>
              <a:rPr lang="ru-RU" dirty="0"/>
            </a:br>
            <a:r>
              <a:rPr lang="ru-RU" dirty="0"/>
              <a:t>Дома выполняют задание. </a:t>
            </a:r>
            <a:endParaRPr lang="ru-RU" dirty="0" smtClean="0"/>
          </a:p>
          <a:p>
            <a:pPr marL="45720" indent="0">
              <a:buNone/>
            </a:pPr>
            <a:r>
              <a:rPr lang="ru-RU" dirty="0" smtClean="0"/>
              <a:t>Оформление </a:t>
            </a:r>
            <a:r>
              <a:rPr lang="ru-RU" dirty="0"/>
              <a:t>«</a:t>
            </a:r>
            <a:r>
              <a:rPr lang="ru-RU" dirty="0" smtClean="0"/>
              <a:t>Книжки малышки», </a:t>
            </a:r>
            <a:r>
              <a:rPr lang="ru-RU" dirty="0"/>
              <a:t>чтение новых авторских сказок в группе.</a:t>
            </a:r>
            <a:br>
              <a:rPr lang="ru-RU" dirty="0"/>
            </a:br>
            <a:endParaRPr lang="ru-RU" dirty="0"/>
          </a:p>
        </p:txBody>
      </p:sp>
    </p:spTree>
    <p:extLst>
      <p:ext uri="{BB962C8B-B14F-4D97-AF65-F5344CB8AC3E}">
        <p14:creationId xmlns:p14="http://schemas.microsoft.com/office/powerpoint/2010/main" val="276038964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3289" y="188640"/>
            <a:ext cx="6019071" cy="792088"/>
          </a:xfrm>
        </p:spPr>
        <p:txBody>
          <a:bodyPr/>
          <a:lstStyle/>
          <a:p>
            <a:pPr marL="45720" lvl="0" indent="0">
              <a:lnSpc>
                <a:spcPct val="107000"/>
              </a:lnSpc>
              <a:spcBef>
                <a:spcPct val="20000"/>
              </a:spcBef>
              <a:buNone/>
            </a:pPr>
            <a:r>
              <a:rPr lang="ru-RU" sz="2800" b="0" dirty="0">
                <a:solidFill>
                  <a:srgbClr val="000000"/>
                </a:solidFill>
                <a:effectLst/>
                <a:latin typeface="Times New Roman"/>
                <a:ea typeface="Times New Roman"/>
                <a:cs typeface="Times New Roman"/>
              </a:rPr>
              <a:t>Краткое описание проекта:</a:t>
            </a:r>
            <a:r>
              <a:rPr lang="ru-RU" sz="2800" b="0" dirty="0">
                <a:solidFill>
                  <a:prstClr val="black">
                    <a:lumMod val="75000"/>
                    <a:lumOff val="25000"/>
                  </a:prstClr>
                </a:solidFill>
                <a:effectLst/>
                <a:latin typeface="Calibri"/>
                <a:ea typeface="Calibri"/>
                <a:cs typeface="Times New Roman"/>
              </a:rPr>
              <a:t/>
            </a:r>
            <a:br>
              <a:rPr lang="ru-RU" sz="2800" b="0" dirty="0">
                <a:solidFill>
                  <a:prstClr val="black">
                    <a:lumMod val="75000"/>
                    <a:lumOff val="25000"/>
                  </a:prstClr>
                </a:solidFill>
                <a:effectLst/>
                <a:latin typeface="Calibri"/>
                <a:ea typeface="Calibri"/>
                <a:cs typeface="Times New Roman"/>
              </a:rPr>
            </a:br>
            <a:endParaRPr lang="ru-RU" sz="2800" dirty="0"/>
          </a:p>
        </p:txBody>
      </p:sp>
      <p:sp>
        <p:nvSpPr>
          <p:cNvPr id="3" name="Объект 2"/>
          <p:cNvSpPr>
            <a:spLocks noGrp="1"/>
          </p:cNvSpPr>
          <p:nvPr>
            <p:ph sz="quarter" idx="13"/>
          </p:nvPr>
        </p:nvSpPr>
        <p:spPr>
          <a:xfrm>
            <a:off x="827584" y="908720"/>
            <a:ext cx="7488832" cy="5328592"/>
          </a:xfrm>
        </p:spPr>
        <p:txBody>
          <a:bodyPr>
            <a:normAutofit fontScale="25000" lnSpcReduction="20000"/>
          </a:bodyPr>
          <a:lstStyle/>
          <a:p>
            <a:pPr marL="45720" indent="0">
              <a:lnSpc>
                <a:spcPct val="107000"/>
              </a:lnSpc>
              <a:spcAft>
                <a:spcPts val="0"/>
              </a:spcAft>
              <a:buNone/>
            </a:pPr>
            <a:endParaRPr lang="ru-RU" sz="1800" dirty="0">
              <a:latin typeface="Calibri"/>
              <a:ea typeface="Calibri"/>
              <a:cs typeface="Times New Roman"/>
            </a:endParaRPr>
          </a:p>
          <a:p>
            <a:pPr marL="45720" indent="0" algn="just">
              <a:lnSpc>
                <a:spcPct val="107000"/>
              </a:lnSpc>
              <a:spcAft>
                <a:spcPts val="0"/>
              </a:spcAft>
              <a:buNone/>
            </a:pPr>
            <a:r>
              <a:rPr lang="ru-RU" sz="5600" dirty="0">
                <a:solidFill>
                  <a:srgbClr val="000000"/>
                </a:solidFill>
                <a:ea typeface="Times New Roman"/>
                <a:cs typeface="Times New Roman"/>
              </a:rPr>
              <a:t>Тип проекта:</a:t>
            </a:r>
            <a:endParaRPr lang="ru-RU" sz="5600" dirty="0">
              <a:ea typeface="Calibri"/>
              <a:cs typeface="Times New Roman"/>
            </a:endParaRPr>
          </a:p>
          <a:p>
            <a:pPr marL="45720" indent="0" algn="just">
              <a:lnSpc>
                <a:spcPct val="107000"/>
              </a:lnSpc>
              <a:spcAft>
                <a:spcPts val="0"/>
              </a:spcAft>
              <a:buNone/>
            </a:pPr>
            <a:r>
              <a:rPr lang="ru-RU" sz="5600" dirty="0">
                <a:solidFill>
                  <a:srgbClr val="000000"/>
                </a:solidFill>
                <a:ea typeface="Times New Roman"/>
                <a:cs typeface="Times New Roman"/>
              </a:rPr>
              <a:t>-  творческо-игровой</a:t>
            </a:r>
            <a:endParaRPr lang="ru-RU" sz="5600" dirty="0">
              <a:ea typeface="Calibri"/>
              <a:cs typeface="Times New Roman"/>
            </a:endParaRPr>
          </a:p>
          <a:p>
            <a:pPr marL="45720" indent="0" algn="just">
              <a:lnSpc>
                <a:spcPct val="107000"/>
              </a:lnSpc>
              <a:spcAft>
                <a:spcPts val="0"/>
              </a:spcAft>
              <a:buNone/>
            </a:pPr>
            <a:r>
              <a:rPr lang="ru-RU" sz="5600" dirty="0">
                <a:solidFill>
                  <a:srgbClr val="000000"/>
                </a:solidFill>
                <a:ea typeface="Times New Roman"/>
                <a:cs typeface="Times New Roman"/>
              </a:rPr>
              <a:t>- краткосрочный (1 неделя)</a:t>
            </a:r>
            <a:endParaRPr lang="ru-RU" sz="5600" dirty="0">
              <a:ea typeface="Calibri"/>
              <a:cs typeface="Times New Roman"/>
            </a:endParaRPr>
          </a:p>
          <a:p>
            <a:pPr marL="45720" indent="0" algn="just">
              <a:lnSpc>
                <a:spcPct val="107000"/>
              </a:lnSpc>
              <a:spcAft>
                <a:spcPts val="0"/>
              </a:spcAft>
              <a:buNone/>
            </a:pPr>
            <a:r>
              <a:rPr lang="ru-RU" sz="5600" dirty="0">
                <a:solidFill>
                  <a:srgbClr val="000000"/>
                </a:solidFill>
                <a:ea typeface="Times New Roman"/>
                <a:cs typeface="Times New Roman"/>
              </a:rPr>
              <a:t>- групповой (дети, родители, воспитатели средней группы «Солнышко»)</a:t>
            </a:r>
            <a:endParaRPr lang="ru-RU" sz="5600" dirty="0">
              <a:ea typeface="Calibri"/>
              <a:cs typeface="Times New Roman"/>
            </a:endParaRPr>
          </a:p>
          <a:p>
            <a:pPr marL="45720" indent="0" algn="just">
              <a:lnSpc>
                <a:spcPct val="107000"/>
              </a:lnSpc>
              <a:spcAft>
                <a:spcPts val="0"/>
              </a:spcAft>
              <a:buNone/>
            </a:pPr>
            <a:r>
              <a:rPr lang="ru-RU" sz="5600" dirty="0">
                <a:solidFill>
                  <a:srgbClr val="000000"/>
                </a:solidFill>
                <a:ea typeface="Times New Roman"/>
                <a:cs typeface="Times New Roman"/>
              </a:rPr>
              <a:t>Краткое содержание проекта:</a:t>
            </a:r>
            <a:endParaRPr lang="ru-RU" sz="5600" dirty="0">
              <a:ea typeface="Calibri"/>
              <a:cs typeface="Times New Roman"/>
            </a:endParaRPr>
          </a:p>
          <a:p>
            <a:pPr marL="45720" indent="0" algn="just">
              <a:lnSpc>
                <a:spcPct val="107000"/>
              </a:lnSpc>
              <a:spcAft>
                <a:spcPts val="0"/>
              </a:spcAft>
              <a:buNone/>
            </a:pPr>
            <a:r>
              <a:rPr lang="ru-RU" sz="5600" u="sng" dirty="0">
                <a:solidFill>
                  <a:srgbClr val="000000"/>
                </a:solidFill>
                <a:ea typeface="Times New Roman"/>
                <a:cs typeface="Times New Roman"/>
              </a:rPr>
              <a:t>1 этап: Подготовительный</a:t>
            </a:r>
            <a:endParaRPr lang="ru-RU" sz="5600" dirty="0">
              <a:ea typeface="Calibri"/>
              <a:cs typeface="Times New Roman"/>
            </a:endParaRPr>
          </a:p>
          <a:p>
            <a:pPr marL="45720" indent="0" algn="just">
              <a:lnSpc>
                <a:spcPct val="107000"/>
              </a:lnSpc>
              <a:spcAft>
                <a:spcPts val="0"/>
              </a:spcAft>
              <a:buNone/>
            </a:pPr>
            <a:r>
              <a:rPr lang="ru-RU" sz="5600" dirty="0">
                <a:solidFill>
                  <a:srgbClr val="000000"/>
                </a:solidFill>
                <a:ea typeface="Times New Roman"/>
                <a:cs typeface="Times New Roman"/>
              </a:rPr>
              <a:t>- консультация для родителей;</a:t>
            </a:r>
            <a:endParaRPr lang="ru-RU" sz="5600" dirty="0">
              <a:ea typeface="Calibri"/>
              <a:cs typeface="Times New Roman"/>
            </a:endParaRPr>
          </a:p>
          <a:p>
            <a:pPr marL="45720" indent="0" algn="just">
              <a:lnSpc>
                <a:spcPct val="107000"/>
              </a:lnSpc>
              <a:spcAft>
                <a:spcPts val="0"/>
              </a:spcAft>
              <a:buNone/>
            </a:pPr>
            <a:r>
              <a:rPr lang="ru-RU" sz="5600" dirty="0">
                <a:solidFill>
                  <a:srgbClr val="000000"/>
                </a:solidFill>
                <a:ea typeface="Times New Roman"/>
                <a:cs typeface="Times New Roman"/>
              </a:rPr>
              <a:t>-оформление книжного уголка в группе;</a:t>
            </a:r>
            <a:endParaRPr lang="ru-RU" sz="5600" dirty="0">
              <a:ea typeface="Calibri"/>
              <a:cs typeface="Times New Roman"/>
            </a:endParaRPr>
          </a:p>
          <a:p>
            <a:pPr marL="45720" indent="0" algn="just">
              <a:lnSpc>
                <a:spcPct val="107000"/>
              </a:lnSpc>
              <a:spcAft>
                <a:spcPts val="0"/>
              </a:spcAft>
              <a:buNone/>
            </a:pPr>
            <a:r>
              <a:rPr lang="ru-RU" sz="5600" dirty="0">
                <a:solidFill>
                  <a:srgbClr val="000000"/>
                </a:solidFill>
                <a:ea typeface="Times New Roman"/>
                <a:cs typeface="Times New Roman"/>
              </a:rPr>
              <a:t>-подбор наглядно-дидактического материала.</a:t>
            </a:r>
            <a:endParaRPr lang="ru-RU" sz="5600" dirty="0">
              <a:ea typeface="Calibri"/>
              <a:cs typeface="Times New Roman"/>
            </a:endParaRPr>
          </a:p>
          <a:p>
            <a:pPr marL="45720" indent="0" algn="just">
              <a:lnSpc>
                <a:spcPct val="107000"/>
              </a:lnSpc>
              <a:spcAft>
                <a:spcPts val="0"/>
              </a:spcAft>
              <a:buNone/>
            </a:pPr>
            <a:r>
              <a:rPr lang="ru-RU" sz="5600" u="sng" dirty="0">
                <a:solidFill>
                  <a:srgbClr val="000000"/>
                </a:solidFill>
                <a:ea typeface="Times New Roman"/>
                <a:cs typeface="Times New Roman"/>
              </a:rPr>
              <a:t>2 этап: Основной</a:t>
            </a:r>
            <a:endParaRPr lang="ru-RU" sz="5600" dirty="0">
              <a:ea typeface="Calibri"/>
              <a:cs typeface="Times New Roman"/>
            </a:endParaRPr>
          </a:p>
          <a:p>
            <a:pPr marL="45720" indent="0" algn="just">
              <a:lnSpc>
                <a:spcPct val="107000"/>
              </a:lnSpc>
              <a:spcAft>
                <a:spcPts val="0"/>
              </a:spcAft>
              <a:buNone/>
            </a:pPr>
            <a:r>
              <a:rPr lang="ru-RU" sz="5600" dirty="0">
                <a:solidFill>
                  <a:srgbClr val="000000"/>
                </a:solidFill>
                <a:ea typeface="Times New Roman"/>
                <a:cs typeface="Times New Roman"/>
              </a:rPr>
              <a:t>Реализация плана проекта:</a:t>
            </a:r>
            <a:endParaRPr lang="ru-RU" sz="5600" dirty="0">
              <a:ea typeface="Calibri"/>
              <a:cs typeface="Times New Roman"/>
            </a:endParaRPr>
          </a:p>
          <a:p>
            <a:pPr marL="45720" indent="0" algn="just">
              <a:lnSpc>
                <a:spcPct val="107000"/>
              </a:lnSpc>
              <a:spcAft>
                <a:spcPts val="0"/>
              </a:spcAft>
              <a:buNone/>
            </a:pPr>
            <a:r>
              <a:rPr lang="ru-RU" sz="5600" dirty="0">
                <a:solidFill>
                  <a:srgbClr val="000000"/>
                </a:solidFill>
                <a:ea typeface="Times New Roman"/>
                <a:cs typeface="Times New Roman"/>
              </a:rPr>
              <a:t>-рассматривание иллюстраций русских народных сказок;</a:t>
            </a:r>
            <a:endParaRPr lang="ru-RU" sz="5600" dirty="0">
              <a:ea typeface="Calibri"/>
              <a:cs typeface="Times New Roman"/>
            </a:endParaRPr>
          </a:p>
          <a:p>
            <a:pPr marL="45720" indent="0" algn="just">
              <a:lnSpc>
                <a:spcPct val="107000"/>
              </a:lnSpc>
              <a:spcAft>
                <a:spcPts val="0"/>
              </a:spcAft>
              <a:buNone/>
            </a:pPr>
            <a:r>
              <a:rPr lang="ru-RU" sz="5600" dirty="0">
                <a:solidFill>
                  <a:srgbClr val="000000"/>
                </a:solidFill>
                <a:ea typeface="Times New Roman"/>
                <a:cs typeface="Times New Roman"/>
              </a:rPr>
              <a:t>-чтение и рассказывания русских народных сказок, беседа по прочитанной сказке;</a:t>
            </a:r>
            <a:endParaRPr lang="ru-RU" sz="5600" dirty="0">
              <a:ea typeface="Calibri"/>
              <a:cs typeface="Times New Roman"/>
            </a:endParaRPr>
          </a:p>
          <a:p>
            <a:pPr marL="45720" indent="0" algn="just">
              <a:lnSpc>
                <a:spcPct val="107000"/>
              </a:lnSpc>
              <a:spcAft>
                <a:spcPts val="0"/>
              </a:spcAft>
              <a:buNone/>
            </a:pPr>
            <a:r>
              <a:rPr lang="ru-RU" sz="5600" dirty="0">
                <a:solidFill>
                  <a:srgbClr val="000000"/>
                </a:solidFill>
                <a:ea typeface="Times New Roman"/>
                <a:cs typeface="Times New Roman"/>
              </a:rPr>
              <a:t>-проведение настольно-печатных, подвижных, словесных игр;</a:t>
            </a:r>
            <a:endParaRPr lang="ru-RU" sz="5600" dirty="0">
              <a:ea typeface="Calibri"/>
              <a:cs typeface="Times New Roman"/>
            </a:endParaRPr>
          </a:p>
          <a:p>
            <a:pPr marL="45720" indent="0" algn="just">
              <a:lnSpc>
                <a:spcPct val="107000"/>
              </a:lnSpc>
              <a:spcAft>
                <a:spcPts val="0"/>
              </a:spcAft>
              <a:buNone/>
            </a:pPr>
            <a:r>
              <a:rPr lang="ru-RU" sz="5600" dirty="0">
                <a:solidFill>
                  <a:srgbClr val="000000"/>
                </a:solidFill>
                <a:ea typeface="Times New Roman"/>
                <a:cs typeface="Times New Roman"/>
              </a:rPr>
              <a:t>-отгадывание загадок по сказкам;</a:t>
            </a:r>
            <a:endParaRPr lang="ru-RU" sz="5600" dirty="0">
              <a:ea typeface="Calibri"/>
              <a:cs typeface="Times New Roman"/>
            </a:endParaRPr>
          </a:p>
          <a:p>
            <a:pPr marL="45720" indent="0" algn="just">
              <a:lnSpc>
                <a:spcPct val="107000"/>
              </a:lnSpc>
              <a:spcAft>
                <a:spcPts val="0"/>
              </a:spcAft>
              <a:buNone/>
            </a:pPr>
            <a:r>
              <a:rPr lang="ru-RU" sz="5600" dirty="0">
                <a:solidFill>
                  <a:srgbClr val="000000"/>
                </a:solidFill>
                <a:ea typeface="Times New Roman"/>
                <a:cs typeface="Times New Roman"/>
              </a:rPr>
              <a:t>-драматизация сказок: «Колобок», «</a:t>
            </a:r>
            <a:r>
              <a:rPr lang="ru-RU" sz="5600" dirty="0" err="1">
                <a:solidFill>
                  <a:srgbClr val="000000"/>
                </a:solidFill>
                <a:ea typeface="Times New Roman"/>
                <a:cs typeface="Times New Roman"/>
              </a:rPr>
              <a:t>Заюшкина</a:t>
            </a:r>
            <a:r>
              <a:rPr lang="ru-RU" sz="5600" dirty="0">
                <a:solidFill>
                  <a:srgbClr val="000000"/>
                </a:solidFill>
                <a:ea typeface="Times New Roman"/>
                <a:cs typeface="Times New Roman"/>
              </a:rPr>
              <a:t> избушка»</a:t>
            </a:r>
            <a:endParaRPr lang="ru-RU" sz="5600" dirty="0">
              <a:ea typeface="Calibri"/>
              <a:cs typeface="Times New Roman"/>
            </a:endParaRPr>
          </a:p>
          <a:p>
            <a:pPr marL="45720" indent="0" algn="just">
              <a:lnSpc>
                <a:spcPct val="107000"/>
              </a:lnSpc>
              <a:spcAft>
                <a:spcPts val="0"/>
              </a:spcAft>
              <a:buNone/>
            </a:pPr>
            <a:r>
              <a:rPr lang="ru-RU" sz="5600" dirty="0">
                <a:solidFill>
                  <a:srgbClr val="000000"/>
                </a:solidFill>
                <a:ea typeface="Times New Roman"/>
                <a:cs typeface="Times New Roman"/>
              </a:rPr>
              <a:t>-раскрашивание иллюстраций к сказкам;</a:t>
            </a:r>
            <a:endParaRPr lang="ru-RU" sz="5600" dirty="0">
              <a:ea typeface="Calibri"/>
              <a:cs typeface="Times New Roman"/>
            </a:endParaRPr>
          </a:p>
          <a:p>
            <a:pPr marL="45720" indent="0" algn="just">
              <a:lnSpc>
                <a:spcPct val="107000"/>
              </a:lnSpc>
              <a:spcAft>
                <a:spcPts val="0"/>
              </a:spcAft>
              <a:buNone/>
            </a:pPr>
            <a:r>
              <a:rPr lang="ru-RU" sz="5600" u="sng" dirty="0" smtClean="0">
                <a:solidFill>
                  <a:srgbClr val="000000"/>
                </a:solidFill>
                <a:ea typeface="Times New Roman"/>
                <a:cs typeface="Times New Roman"/>
              </a:rPr>
              <a:t>3 </a:t>
            </a:r>
            <a:r>
              <a:rPr lang="ru-RU" sz="5600" u="sng" dirty="0">
                <a:solidFill>
                  <a:srgbClr val="000000"/>
                </a:solidFill>
                <a:ea typeface="Times New Roman"/>
                <a:cs typeface="Times New Roman"/>
              </a:rPr>
              <a:t>этап: </a:t>
            </a:r>
            <a:r>
              <a:rPr lang="ru-RU" sz="5600" u="sng" dirty="0" smtClean="0">
                <a:solidFill>
                  <a:srgbClr val="000000"/>
                </a:solidFill>
                <a:ea typeface="Times New Roman"/>
                <a:cs typeface="Times New Roman"/>
              </a:rPr>
              <a:t>Заключительный</a:t>
            </a:r>
            <a:endParaRPr lang="en-US" sz="5600" u="sng" dirty="0" smtClean="0">
              <a:solidFill>
                <a:srgbClr val="000000"/>
              </a:solidFill>
              <a:ea typeface="Times New Roman"/>
              <a:cs typeface="Times New Roman"/>
            </a:endParaRPr>
          </a:p>
          <a:p>
            <a:pPr marL="45720" indent="0" algn="just">
              <a:lnSpc>
                <a:spcPct val="107000"/>
              </a:lnSpc>
              <a:spcAft>
                <a:spcPts val="0"/>
              </a:spcAft>
              <a:buNone/>
            </a:pPr>
            <a:r>
              <a:rPr lang="ru-RU" sz="5600" dirty="0">
                <a:solidFill>
                  <a:srgbClr val="000000"/>
                </a:solidFill>
                <a:ea typeface="Calibri"/>
                <a:cs typeface="Times New Roman"/>
              </a:rPr>
              <a:t>Предлагает детям, совместно с родителями, сочинить сказку и оформить её в мини книжку</a:t>
            </a:r>
            <a:r>
              <a:rPr lang="ru-RU" sz="5600" dirty="0" smtClean="0">
                <a:solidFill>
                  <a:srgbClr val="000000"/>
                </a:solidFill>
                <a:ea typeface="Times New Roman"/>
                <a:cs typeface="Times New Roman"/>
              </a:rPr>
              <a:t>- </a:t>
            </a:r>
            <a:r>
              <a:rPr lang="ru-RU" sz="5600" dirty="0">
                <a:solidFill>
                  <a:srgbClr val="000000"/>
                </a:solidFill>
                <a:ea typeface="Times New Roman"/>
                <a:cs typeface="Times New Roman"/>
              </a:rPr>
              <a:t>помощь родителей в пополнении  книжного  уголка сказками;</a:t>
            </a:r>
            <a:endParaRPr lang="ru-RU" sz="5600" dirty="0">
              <a:ea typeface="Calibri"/>
              <a:cs typeface="Times New Roman"/>
            </a:endParaRPr>
          </a:p>
          <a:p>
            <a:pPr marL="45720" indent="0" algn="just">
              <a:lnSpc>
                <a:spcPct val="107000"/>
              </a:lnSpc>
              <a:spcAft>
                <a:spcPts val="0"/>
              </a:spcAft>
              <a:buNone/>
            </a:pPr>
            <a:r>
              <a:rPr lang="ru-RU" sz="5600" dirty="0">
                <a:solidFill>
                  <a:srgbClr val="000000"/>
                </a:solidFill>
                <a:ea typeface="Times New Roman"/>
                <a:cs typeface="Times New Roman"/>
              </a:rPr>
              <a:t>- домашние задания для родителей и детей (рисование иллюстраций к сказкам);</a:t>
            </a:r>
            <a:endParaRPr lang="ru-RU" sz="5600" dirty="0">
              <a:ea typeface="Calibri"/>
              <a:cs typeface="Times New Roman"/>
            </a:endParaRPr>
          </a:p>
          <a:p>
            <a:pPr marL="45720" indent="0" algn="just">
              <a:lnSpc>
                <a:spcPct val="107000"/>
              </a:lnSpc>
              <a:spcAft>
                <a:spcPts val="0"/>
              </a:spcAft>
              <a:buNone/>
            </a:pPr>
            <a:r>
              <a:rPr lang="ru-RU" sz="5600" dirty="0">
                <a:solidFill>
                  <a:srgbClr val="000000"/>
                </a:solidFill>
                <a:ea typeface="Times New Roman"/>
                <a:cs typeface="Times New Roman"/>
              </a:rPr>
              <a:t>- чтение сказок с детьми дома;</a:t>
            </a:r>
            <a:endParaRPr lang="ru-RU" sz="5600" dirty="0">
              <a:ea typeface="Calibri"/>
              <a:cs typeface="Times New Roman"/>
            </a:endParaRPr>
          </a:p>
          <a:p>
            <a:pPr marL="45720" indent="0" algn="just">
              <a:lnSpc>
                <a:spcPct val="107000"/>
              </a:lnSpc>
              <a:spcAft>
                <a:spcPts val="0"/>
              </a:spcAft>
              <a:buNone/>
            </a:pPr>
            <a:r>
              <a:rPr lang="ru-RU" sz="5600" dirty="0">
                <a:solidFill>
                  <a:srgbClr val="000000"/>
                </a:solidFill>
                <a:ea typeface="Times New Roman"/>
                <a:cs typeface="Times New Roman"/>
              </a:rPr>
              <a:t>-подведение итогов проектной деятельности.</a:t>
            </a:r>
            <a:endParaRPr lang="ru-RU" sz="5600" dirty="0">
              <a:ea typeface="Calibri"/>
              <a:cs typeface="Times New Roman"/>
            </a:endParaRPr>
          </a:p>
          <a:p>
            <a:endParaRPr lang="ru-RU" dirty="0"/>
          </a:p>
        </p:txBody>
      </p:sp>
    </p:spTree>
    <p:extLst>
      <p:ext uri="{BB962C8B-B14F-4D97-AF65-F5344CB8AC3E}">
        <p14:creationId xmlns:p14="http://schemas.microsoft.com/office/powerpoint/2010/main" val="36556992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3289" y="332656"/>
            <a:ext cx="6379111" cy="1152128"/>
          </a:xfrm>
        </p:spPr>
        <p:txBody>
          <a:bodyPr/>
          <a:lstStyle/>
          <a:p>
            <a:pPr marL="0" indent="0">
              <a:buNone/>
            </a:pPr>
            <a:r>
              <a:rPr lang="ru-RU" dirty="0" smtClean="0"/>
              <a:t>Вывод </a:t>
            </a:r>
            <a:endParaRPr lang="ru-RU" dirty="0"/>
          </a:p>
        </p:txBody>
      </p:sp>
      <p:sp>
        <p:nvSpPr>
          <p:cNvPr id="3" name="Объект 2"/>
          <p:cNvSpPr>
            <a:spLocks noGrp="1"/>
          </p:cNvSpPr>
          <p:nvPr>
            <p:ph sz="quarter" idx="13"/>
          </p:nvPr>
        </p:nvSpPr>
        <p:spPr>
          <a:xfrm>
            <a:off x="827584" y="1484784"/>
            <a:ext cx="6716216" cy="4752528"/>
          </a:xfrm>
        </p:spPr>
        <p:txBody>
          <a:bodyPr>
            <a:normAutofit fontScale="25000" lnSpcReduction="20000"/>
          </a:bodyPr>
          <a:lstStyle/>
          <a:p>
            <a:pPr indent="0">
              <a:spcAft>
                <a:spcPts val="0"/>
              </a:spcAft>
              <a:buNone/>
            </a:pPr>
            <a:endParaRPr lang="en-US" sz="2400" u="sng" dirty="0" smtClean="0">
              <a:solidFill>
                <a:srgbClr val="111111"/>
              </a:solidFill>
              <a:latin typeface="Arial"/>
              <a:ea typeface="Times New Roman"/>
            </a:endParaRPr>
          </a:p>
          <a:p>
            <a:pPr indent="0">
              <a:spcAft>
                <a:spcPts val="0"/>
              </a:spcAft>
              <a:buNone/>
            </a:pPr>
            <a:r>
              <a:rPr lang="ru-RU" sz="4300" dirty="0" smtClean="0">
                <a:solidFill>
                  <a:srgbClr val="111111"/>
                </a:solidFill>
                <a:latin typeface="Arial"/>
                <a:ea typeface="Times New Roman"/>
              </a:rPr>
              <a:t>:</a:t>
            </a:r>
            <a:endParaRPr lang="ru-RU" sz="4300" dirty="0">
              <a:latin typeface="Times New Roman"/>
              <a:ea typeface="Times New Roman"/>
            </a:endParaRPr>
          </a:p>
          <a:p>
            <a:pPr indent="0">
              <a:spcAft>
                <a:spcPts val="0"/>
              </a:spcAft>
              <a:buNone/>
            </a:pPr>
            <a:r>
              <a:rPr lang="ru-RU" sz="4300" b="1" dirty="0">
                <a:solidFill>
                  <a:srgbClr val="111111"/>
                </a:solidFill>
                <a:latin typeface="Arial"/>
                <a:ea typeface="Times New Roman"/>
              </a:rPr>
              <a:t>В процессе реализации проекта была создана благоприятная среда, позволяющая расширить знания детей о разных видах сказок, и театрализованной деятельности</a:t>
            </a:r>
            <a:endParaRPr lang="ru-RU" sz="4300" b="1" dirty="0">
              <a:latin typeface="Times New Roman"/>
              <a:ea typeface="Times New Roman"/>
            </a:endParaRPr>
          </a:p>
          <a:p>
            <a:pPr indent="0">
              <a:spcAft>
                <a:spcPts val="0"/>
              </a:spcAft>
              <a:buNone/>
            </a:pPr>
            <a:r>
              <a:rPr lang="ru-RU" sz="4300" b="1" dirty="0">
                <a:solidFill>
                  <a:srgbClr val="111111"/>
                </a:solidFill>
                <a:latin typeface="Arial"/>
                <a:ea typeface="Times New Roman"/>
              </a:rPr>
              <a:t>Детям была интересна и близка тематика проекта, поэтому они с удовольствием принимали участие во всех мероприятиях; любят слушать сказки в исполнении педагога, с удовольствием рассматривают иллюстрации в книгах. В самостоятельной игровой деятельности разыгрывают знакомые сказки с помощью игрушек, различных видов театра, некоторые воспитанники придумывают новые, свои сказки</a:t>
            </a:r>
            <a:r>
              <a:rPr lang="ru-RU" sz="4300" b="1" dirty="0" smtClean="0">
                <a:solidFill>
                  <a:srgbClr val="111111"/>
                </a:solidFill>
                <a:latin typeface="Arial"/>
                <a:ea typeface="Times New Roman"/>
              </a:rPr>
              <a:t>. </a:t>
            </a:r>
            <a:r>
              <a:rPr lang="ru-RU" sz="4300" b="1" u="sng" dirty="0" smtClean="0">
                <a:solidFill>
                  <a:srgbClr val="111111"/>
                </a:solidFill>
                <a:latin typeface="Arial"/>
                <a:ea typeface="Times New Roman"/>
              </a:rPr>
              <a:t>Дети </a:t>
            </a:r>
            <a:r>
              <a:rPr lang="ru-RU" sz="4300" b="1" u="sng" dirty="0">
                <a:solidFill>
                  <a:srgbClr val="111111"/>
                </a:solidFill>
                <a:latin typeface="Arial"/>
                <a:ea typeface="Times New Roman"/>
              </a:rPr>
              <a:t>стали дружнее</a:t>
            </a:r>
            <a:r>
              <a:rPr lang="ru-RU" sz="4300" b="1" dirty="0">
                <a:solidFill>
                  <a:srgbClr val="111111"/>
                </a:solidFill>
                <a:latin typeface="Arial"/>
                <a:ea typeface="Times New Roman"/>
              </a:rPr>
              <a:t>: чаще приходят друг другу на помощь.</a:t>
            </a:r>
            <a:endParaRPr lang="ru-RU" sz="4300" b="1" dirty="0">
              <a:latin typeface="Times New Roman"/>
              <a:ea typeface="Times New Roman"/>
            </a:endParaRPr>
          </a:p>
          <a:p>
            <a:pPr indent="0">
              <a:spcAft>
                <a:spcPts val="0"/>
              </a:spcAft>
              <a:buNone/>
            </a:pPr>
            <a:r>
              <a:rPr lang="ru-RU" sz="4300" b="1" dirty="0">
                <a:solidFill>
                  <a:srgbClr val="111111"/>
                </a:solidFill>
                <a:latin typeface="Arial"/>
                <a:ea typeface="Times New Roman"/>
              </a:rPr>
              <a:t>Дети познакомились со сказками, научились распознавать сказочных героев по иллюстрациям, во время дидактических игр дети закрепили знания цветов, счет до четырех, дети научились отображать прочитанное в творческих работах.</a:t>
            </a:r>
            <a:endParaRPr lang="ru-RU" sz="4300" b="1" dirty="0">
              <a:latin typeface="Times New Roman"/>
              <a:ea typeface="Times New Roman"/>
            </a:endParaRPr>
          </a:p>
          <a:p>
            <a:pPr indent="0">
              <a:spcAft>
                <a:spcPts val="0"/>
              </a:spcAft>
              <a:buNone/>
            </a:pPr>
            <a:r>
              <a:rPr lang="ru-RU" sz="4300" b="1" dirty="0">
                <a:solidFill>
                  <a:srgbClr val="111111"/>
                </a:solidFill>
                <a:latin typeface="Arial"/>
                <a:ea typeface="Times New Roman"/>
              </a:rPr>
              <a:t>Использование сказки способствовало совершенствованию звуковой стороны речи в сфере произношения, восприятия и выразительности, творческому развитию детей, эмоциональной отзывчивости. расширению словарного запаса.</a:t>
            </a:r>
            <a:endParaRPr lang="ru-RU" sz="4300" b="1" dirty="0">
              <a:latin typeface="Times New Roman"/>
              <a:ea typeface="Times New Roman"/>
            </a:endParaRPr>
          </a:p>
          <a:p>
            <a:pPr indent="0">
              <a:spcAft>
                <a:spcPts val="0"/>
              </a:spcAft>
              <a:buNone/>
            </a:pPr>
            <a:r>
              <a:rPr lang="ru-RU" sz="4300" b="1" dirty="0">
                <a:solidFill>
                  <a:srgbClr val="111111"/>
                </a:solidFill>
                <a:latin typeface="Arial"/>
                <a:ea typeface="Times New Roman"/>
              </a:rPr>
              <a:t>Проведённое в данном проекте исследование подтверждает, что систематическое привлечение сказки в педагогический процесс может быть важнейшим источником и резервом успешного речевого и эмоционального развития </a:t>
            </a:r>
            <a:r>
              <a:rPr lang="ru-RU" sz="4300" b="1" dirty="0" smtClean="0">
                <a:solidFill>
                  <a:srgbClr val="111111"/>
                </a:solidFill>
                <a:latin typeface="Arial"/>
                <a:ea typeface="Times New Roman"/>
              </a:rPr>
              <a:t> </a:t>
            </a:r>
            <a:r>
              <a:rPr lang="ru-RU" sz="4300" b="1" dirty="0">
                <a:solidFill>
                  <a:srgbClr val="111111"/>
                </a:solidFill>
                <a:latin typeface="Arial"/>
                <a:ea typeface="Times New Roman"/>
              </a:rPr>
              <a:t>дошкольника.</a:t>
            </a:r>
            <a:endParaRPr lang="ru-RU" sz="4300" b="1" dirty="0">
              <a:latin typeface="Times New Roman"/>
              <a:ea typeface="Times New Roman"/>
            </a:endParaRPr>
          </a:p>
          <a:p>
            <a:pPr indent="0">
              <a:spcAft>
                <a:spcPts val="0"/>
              </a:spcAft>
              <a:buNone/>
            </a:pPr>
            <a:r>
              <a:rPr lang="ru-RU" sz="4300" b="1" dirty="0">
                <a:solidFill>
                  <a:srgbClr val="111111"/>
                </a:solidFill>
                <a:latin typeface="Arial"/>
                <a:ea typeface="Times New Roman"/>
              </a:rPr>
              <a:t>Родители поддержали педагогов, проявили инициативу и творчество в изготовлении </a:t>
            </a:r>
            <a:r>
              <a:rPr lang="ru-RU" sz="4300" b="1" dirty="0" smtClean="0">
                <a:solidFill>
                  <a:srgbClr val="111111"/>
                </a:solidFill>
                <a:latin typeface="Arial"/>
                <a:ea typeface="Times New Roman"/>
              </a:rPr>
              <a:t>вместе с детьми книжек малышек</a:t>
            </a:r>
            <a:r>
              <a:rPr lang="ru-RU" sz="4300" b="1" dirty="0">
                <a:solidFill>
                  <a:srgbClr val="111111"/>
                </a:solidFill>
                <a:latin typeface="Arial"/>
                <a:ea typeface="Times New Roman"/>
              </a:rPr>
              <a:t> (совместно с детьми, приняли активное участие в наполнении развивающей среды в группе, в обсуждении вопросов о детском чтении.</a:t>
            </a:r>
            <a:endParaRPr lang="ru-RU" sz="4300" b="1" dirty="0">
              <a:latin typeface="Times New Roman"/>
              <a:ea typeface="Times New Roman"/>
            </a:endParaRPr>
          </a:p>
          <a:p>
            <a:pPr indent="0">
              <a:spcAft>
                <a:spcPts val="0"/>
              </a:spcAft>
              <a:buNone/>
            </a:pPr>
            <a:r>
              <a:rPr lang="ru-RU" sz="4300" b="1" dirty="0">
                <a:solidFill>
                  <a:srgbClr val="111111"/>
                </a:solidFill>
                <a:latin typeface="Arial"/>
                <a:ea typeface="Times New Roman"/>
              </a:rPr>
              <a:t>Таким образом, проделанная в ходе проекта работа, дала положительный результат не только в познавательном, речевом, но и в социальном развитии детей; а так же способствовала возникновению интереса и желания у родителей принять участие в проекте </a:t>
            </a:r>
            <a:r>
              <a:rPr lang="ru-RU" sz="4300" b="1" i="1" dirty="0" smtClean="0">
                <a:solidFill>
                  <a:srgbClr val="111111"/>
                </a:solidFill>
                <a:latin typeface="Arial"/>
                <a:ea typeface="Times New Roman"/>
              </a:rPr>
              <a:t>«Волшебный мир маленьких писателей»</a:t>
            </a:r>
            <a:r>
              <a:rPr lang="ru-RU" sz="4300" b="1" dirty="0" smtClean="0">
                <a:solidFill>
                  <a:srgbClr val="111111"/>
                </a:solidFill>
                <a:latin typeface="Arial"/>
                <a:ea typeface="Times New Roman"/>
              </a:rPr>
              <a:t>, </a:t>
            </a:r>
            <a:r>
              <a:rPr lang="ru-RU" sz="4300" b="1" dirty="0">
                <a:solidFill>
                  <a:srgbClr val="111111"/>
                </a:solidFill>
                <a:latin typeface="Arial"/>
                <a:ea typeface="Times New Roman"/>
              </a:rPr>
              <a:t>сблизила детей, родителей и педагогов нашей </a:t>
            </a:r>
            <a:r>
              <a:rPr lang="ru-RU" sz="4300" b="1" dirty="0" smtClean="0">
                <a:solidFill>
                  <a:srgbClr val="111111"/>
                </a:solidFill>
                <a:latin typeface="Arial"/>
                <a:ea typeface="Times New Roman"/>
              </a:rPr>
              <a:t>группы.</a:t>
            </a:r>
            <a:endParaRPr lang="ru-RU" sz="4300" b="1" dirty="0">
              <a:latin typeface="Times New Roman"/>
              <a:ea typeface="Times New Roman"/>
            </a:endParaRPr>
          </a:p>
          <a:p>
            <a:endParaRPr lang="ru-RU" sz="4300" dirty="0"/>
          </a:p>
        </p:txBody>
      </p:sp>
    </p:spTree>
    <p:extLst>
      <p:ext uri="{BB962C8B-B14F-4D97-AF65-F5344CB8AC3E}">
        <p14:creationId xmlns:p14="http://schemas.microsoft.com/office/powerpoint/2010/main" val="42919922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sz="quarter" idx="13"/>
          </p:nvPr>
        </p:nvSpPr>
        <p:spPr/>
        <p:txBody>
          <a:bodyPr/>
          <a:lstStyle/>
          <a:p>
            <a:endParaRPr lang="ru-RU" dirty="0"/>
          </a:p>
        </p:txBody>
      </p:sp>
      <p:pic>
        <p:nvPicPr>
          <p:cNvPr id="1026" name="Picture 2" descr="C:\Users\Раиса\Downloads\0015-015-Spasibo-za-vnimani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88640"/>
            <a:ext cx="8496944" cy="63727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33140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4618856" cy="1143000"/>
          </a:xfrm>
        </p:spPr>
        <p:txBody>
          <a:bodyPr/>
          <a:lstStyle/>
          <a:p>
            <a:endParaRPr lang="ru-RU" dirty="0"/>
          </a:p>
        </p:txBody>
      </p:sp>
      <p:sp>
        <p:nvSpPr>
          <p:cNvPr id="3" name="Объект 2"/>
          <p:cNvSpPr>
            <a:spLocks noGrp="1"/>
          </p:cNvSpPr>
          <p:nvPr>
            <p:ph sz="quarter" idx="13"/>
          </p:nvPr>
        </p:nvSpPr>
        <p:spPr>
          <a:xfrm>
            <a:off x="5292080" y="332656"/>
            <a:ext cx="3384376" cy="5793507"/>
          </a:xfrm>
        </p:spPr>
        <p:txBody>
          <a:bodyPr>
            <a:normAutofit/>
          </a:bodyPr>
          <a:lstStyle/>
          <a:p>
            <a:pPr marL="45720" indent="0">
              <a:buNone/>
            </a:pPr>
            <a:r>
              <a:rPr lang="ru-RU" sz="2000" dirty="0" smtClean="0">
                <a:solidFill>
                  <a:srgbClr val="000000"/>
                </a:solidFill>
                <a:effectLst/>
                <a:latin typeface="Times New Roman"/>
                <a:ea typeface="Times New Roman"/>
              </a:rPr>
              <a:t>Проект «</a:t>
            </a:r>
            <a:r>
              <a:rPr lang="ru-RU" sz="2000" dirty="0"/>
              <a:t>Волшебный мир маленьких писателей</a:t>
            </a:r>
            <a:r>
              <a:rPr lang="ru-RU" sz="2000" dirty="0" smtClean="0">
                <a:solidFill>
                  <a:srgbClr val="000000"/>
                </a:solidFill>
                <a:effectLst/>
                <a:latin typeface="Times New Roman"/>
                <a:ea typeface="Times New Roman"/>
              </a:rPr>
              <a:t>» осуществляется, как увлекательная игровая, творческая деятельность, направленная на активизацию речевого общения. Интеграционный подход позволяет развивать в единстве речевую, познавательную активность, творческие способности, навыки общения, эмоциональную отзывчивость ребёнка.  </a:t>
            </a:r>
            <a:endParaRPr lang="ru-RU" sz="2000" dirty="0"/>
          </a:p>
        </p:txBody>
      </p:sp>
      <p:pic>
        <p:nvPicPr>
          <p:cNvPr id="2050" name="Picture 2" descr="F:\на флешку\WhatsApp Image 2020-03-17 at 11.27.02 (1).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260648"/>
            <a:ext cx="4608512" cy="58326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473294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p:txBody>
          <a:bodyPr>
            <a:normAutofit fontScale="25000" lnSpcReduction="20000"/>
          </a:bodyPr>
          <a:lstStyle/>
          <a:p>
            <a:pPr marL="45720" indent="0">
              <a:lnSpc>
                <a:spcPts val="1470"/>
              </a:lnSpc>
              <a:spcAft>
                <a:spcPts val="0"/>
              </a:spcAft>
              <a:buNone/>
            </a:pPr>
            <a:r>
              <a:rPr lang="ru-RU" sz="7200" b="1" dirty="0" smtClean="0">
                <a:solidFill>
                  <a:srgbClr val="000000"/>
                </a:solidFill>
                <a:effectLst/>
                <a:latin typeface="Times New Roman"/>
                <a:ea typeface="Times New Roman"/>
              </a:rPr>
              <a:t>Цели:</a:t>
            </a:r>
            <a:r>
              <a:rPr lang="ru-RU" sz="7200" dirty="0" smtClean="0">
                <a:solidFill>
                  <a:srgbClr val="000000"/>
                </a:solidFill>
                <a:effectLst/>
                <a:latin typeface="Times New Roman"/>
                <a:ea typeface="Times New Roman"/>
              </a:rPr>
              <a:t> </a:t>
            </a:r>
            <a:br>
              <a:rPr lang="ru-RU" sz="7200" dirty="0" smtClean="0">
                <a:solidFill>
                  <a:srgbClr val="000000"/>
                </a:solidFill>
                <a:effectLst/>
                <a:latin typeface="Times New Roman"/>
                <a:ea typeface="Times New Roman"/>
              </a:rPr>
            </a:br>
            <a:r>
              <a:rPr lang="ru-RU" sz="7200" dirty="0" smtClean="0">
                <a:solidFill>
                  <a:srgbClr val="000000"/>
                </a:solidFill>
                <a:effectLst/>
                <a:latin typeface="Times New Roman"/>
                <a:ea typeface="Times New Roman"/>
              </a:rPr>
              <a:t>- развитие устойчивого интереса к сказке, как к произведению искусства; </a:t>
            </a:r>
            <a:br>
              <a:rPr lang="ru-RU" sz="7200" dirty="0" smtClean="0">
                <a:solidFill>
                  <a:srgbClr val="000000"/>
                </a:solidFill>
                <a:effectLst/>
                <a:latin typeface="Times New Roman"/>
                <a:ea typeface="Times New Roman"/>
              </a:rPr>
            </a:br>
            <a:r>
              <a:rPr lang="ru-RU" sz="7200" dirty="0" smtClean="0">
                <a:solidFill>
                  <a:srgbClr val="000000"/>
                </a:solidFill>
                <a:effectLst/>
                <a:latin typeface="Times New Roman"/>
                <a:ea typeface="Times New Roman"/>
              </a:rPr>
              <a:t>- раскрытие ценности совместного творчества детей и их родителей;</a:t>
            </a:r>
            <a:endParaRPr lang="ru-RU" sz="7200" dirty="0" smtClean="0">
              <a:effectLst/>
              <a:latin typeface="Times New Roman"/>
              <a:ea typeface="Times New Roman"/>
            </a:endParaRPr>
          </a:p>
          <a:p>
            <a:pPr marL="45720" indent="0">
              <a:lnSpc>
                <a:spcPts val="1470"/>
              </a:lnSpc>
              <a:spcAft>
                <a:spcPts val="0"/>
              </a:spcAft>
              <a:buNone/>
            </a:pPr>
            <a:r>
              <a:rPr lang="ru-RU" sz="7200" dirty="0" smtClean="0">
                <a:solidFill>
                  <a:srgbClr val="000000"/>
                </a:solidFill>
                <a:effectLst/>
                <a:latin typeface="Times New Roman"/>
                <a:ea typeface="Times New Roman"/>
              </a:rPr>
              <a:t>-развитие творческого воображения у детей;</a:t>
            </a:r>
            <a:endParaRPr lang="ru-RU" sz="7200" dirty="0" smtClean="0">
              <a:effectLst/>
              <a:latin typeface="Times New Roman"/>
              <a:ea typeface="Times New Roman"/>
            </a:endParaRPr>
          </a:p>
          <a:p>
            <a:pPr marL="45720" indent="0">
              <a:lnSpc>
                <a:spcPts val="1470"/>
              </a:lnSpc>
              <a:spcAft>
                <a:spcPts val="0"/>
              </a:spcAft>
              <a:buNone/>
            </a:pPr>
            <a:r>
              <a:rPr lang="ru-RU" sz="7200" dirty="0" smtClean="0">
                <a:solidFill>
                  <a:srgbClr val="000000"/>
                </a:solidFill>
                <a:effectLst/>
                <a:latin typeface="Times New Roman"/>
                <a:ea typeface="Times New Roman"/>
              </a:rPr>
              <a:t>-использование сказки, как средства эмоционального, художественно-речевого развития детей.</a:t>
            </a:r>
            <a:endParaRPr lang="ru-RU" sz="7200" dirty="0" smtClean="0">
              <a:effectLst/>
              <a:latin typeface="Times New Roman"/>
              <a:ea typeface="Times New Roman"/>
            </a:endParaRPr>
          </a:p>
          <a:p>
            <a:pPr marL="45720" indent="0">
              <a:lnSpc>
                <a:spcPts val="1470"/>
              </a:lnSpc>
              <a:spcAft>
                <a:spcPts val="0"/>
              </a:spcAft>
              <a:buNone/>
            </a:pPr>
            <a:r>
              <a:rPr lang="ru-RU" sz="7200" b="1" dirty="0" smtClean="0">
                <a:solidFill>
                  <a:srgbClr val="000000"/>
                </a:solidFill>
                <a:effectLst/>
                <a:latin typeface="Times New Roman"/>
                <a:ea typeface="Times New Roman"/>
              </a:rPr>
              <a:t>Задачи:</a:t>
            </a:r>
            <a:r>
              <a:rPr lang="ru-RU" sz="7200" dirty="0" smtClean="0">
                <a:solidFill>
                  <a:srgbClr val="000000"/>
                </a:solidFill>
                <a:effectLst/>
                <a:latin typeface="Times New Roman"/>
                <a:ea typeface="Times New Roman"/>
              </a:rPr>
              <a:t> </a:t>
            </a:r>
            <a:br>
              <a:rPr lang="ru-RU" sz="7200" dirty="0" smtClean="0">
                <a:solidFill>
                  <a:srgbClr val="000000"/>
                </a:solidFill>
                <a:effectLst/>
                <a:latin typeface="Times New Roman"/>
                <a:ea typeface="Times New Roman"/>
              </a:rPr>
            </a:br>
            <a:r>
              <a:rPr lang="ru-RU" sz="7200" b="1" dirty="0" smtClean="0">
                <a:solidFill>
                  <a:srgbClr val="000000"/>
                </a:solidFill>
                <a:effectLst/>
                <a:latin typeface="Times New Roman"/>
                <a:ea typeface="Times New Roman"/>
              </a:rPr>
              <a:t>1.  Образовательные:</a:t>
            </a:r>
            <a:r>
              <a:rPr lang="ru-RU" sz="7200" dirty="0" smtClean="0">
                <a:solidFill>
                  <a:srgbClr val="000000"/>
                </a:solidFill>
                <a:effectLst/>
                <a:latin typeface="Times New Roman"/>
                <a:ea typeface="Times New Roman"/>
              </a:rPr>
              <a:t> познакомить детей со сказкой. Формировать умение развивать  сюжет, используя  «сказочные» языковые средства; формировать творческое рассказывание. </a:t>
            </a:r>
            <a:br>
              <a:rPr lang="ru-RU" sz="7200" dirty="0" smtClean="0">
                <a:solidFill>
                  <a:srgbClr val="000000"/>
                </a:solidFill>
                <a:effectLst/>
                <a:latin typeface="Times New Roman"/>
                <a:ea typeface="Times New Roman"/>
              </a:rPr>
            </a:br>
            <a:r>
              <a:rPr lang="ru-RU" sz="7200" b="1" dirty="0" smtClean="0">
                <a:solidFill>
                  <a:srgbClr val="000000"/>
                </a:solidFill>
                <a:effectLst/>
                <a:latin typeface="Times New Roman"/>
                <a:ea typeface="Times New Roman"/>
              </a:rPr>
              <a:t>2.  Развивающие:</a:t>
            </a:r>
            <a:r>
              <a:rPr lang="ru-RU" sz="7200" dirty="0" smtClean="0">
                <a:solidFill>
                  <a:srgbClr val="000000"/>
                </a:solidFill>
                <a:effectLst/>
                <a:latin typeface="Times New Roman"/>
                <a:ea typeface="Times New Roman"/>
              </a:rPr>
              <a:t> развивать традиции семейного чтения.   Привлекать детей к воспроизведению образов, используя различные варианты и средства, обогащать словарный запас. Развивать коммуникативные способности.</a:t>
            </a:r>
            <a:br>
              <a:rPr lang="ru-RU" sz="7200" dirty="0" smtClean="0">
                <a:solidFill>
                  <a:srgbClr val="000000"/>
                </a:solidFill>
                <a:effectLst/>
                <a:latin typeface="Times New Roman"/>
                <a:ea typeface="Times New Roman"/>
              </a:rPr>
            </a:br>
            <a:r>
              <a:rPr lang="ru-RU" sz="7200" b="1" dirty="0" smtClean="0">
                <a:solidFill>
                  <a:srgbClr val="000000"/>
                </a:solidFill>
                <a:effectLst/>
                <a:latin typeface="Times New Roman"/>
                <a:ea typeface="Times New Roman"/>
              </a:rPr>
              <a:t>3. Воспитательные:</a:t>
            </a:r>
            <a:r>
              <a:rPr lang="ru-RU" sz="7200" dirty="0" smtClean="0">
                <a:solidFill>
                  <a:srgbClr val="000000"/>
                </a:solidFill>
                <a:effectLst/>
                <a:latin typeface="Times New Roman"/>
                <a:ea typeface="Times New Roman"/>
              </a:rPr>
              <a:t> создавать атмосферу эмоционального комфорта, взаимопонимания и поддержки; прививать умение прийти на помощь в трудную минуту.</a:t>
            </a:r>
            <a:endParaRPr lang="ru-RU" sz="7200" dirty="0" smtClean="0">
              <a:effectLst/>
              <a:latin typeface="Times New Roman"/>
              <a:ea typeface="Times New Roman"/>
            </a:endParaRPr>
          </a:p>
          <a:p>
            <a:endParaRPr lang="ru-RU" sz="2000" dirty="0"/>
          </a:p>
        </p:txBody>
      </p:sp>
    </p:spTree>
    <p:extLst>
      <p:ext uri="{BB962C8B-B14F-4D97-AF65-F5344CB8AC3E}">
        <p14:creationId xmlns:p14="http://schemas.microsoft.com/office/powerpoint/2010/main" val="374954854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marL="0" indent="0">
              <a:buNone/>
            </a:pPr>
            <a:r>
              <a:rPr lang="ru-RU" dirty="0" smtClean="0"/>
              <a:t>Книжки – малышки своими руками.</a:t>
            </a:r>
            <a:endParaRPr lang="ru-RU" dirty="0"/>
          </a:p>
        </p:txBody>
      </p:sp>
      <p:pic>
        <p:nvPicPr>
          <p:cNvPr id="6146" name="Picture 2"/>
          <p:cNvPicPr>
            <a:picLocks noGrp="1" noChangeAspect="1" noChangeArrowheads="1"/>
          </p:cNvPicPr>
          <p:nvPr>
            <p:ph sz="quarter" idx="13"/>
          </p:nvPr>
        </p:nvPicPr>
        <p:blipFill>
          <a:blip r:embed="rId2">
            <a:extLst>
              <a:ext uri="{28A0092B-C50C-407E-A947-70E740481C1C}">
                <a14:useLocalDpi xmlns:a14="http://schemas.microsoft.com/office/drawing/2010/main" val="0"/>
              </a:ext>
            </a:extLst>
          </a:blip>
          <a:srcRect/>
          <a:stretch>
            <a:fillRect/>
          </a:stretch>
        </p:blipFill>
        <p:spPr bwMode="auto">
          <a:xfrm>
            <a:off x="4309869" y="2396198"/>
            <a:ext cx="67062" cy="1463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7" descr="F:\на флешку\WhatsApp Image 2020-03-17 at 11.27.05 (1).jpe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9552" y="620688"/>
            <a:ext cx="2233358" cy="297781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8" descr="F:\на флешку\WhatsApp Image 2020-03-17 at 11.27.10.jpe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75856" y="980728"/>
            <a:ext cx="2088232" cy="324036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descr="F:\на флешку\WhatsApp Image 2020-03-17 at 11.27.11.jpe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868144" y="476672"/>
            <a:ext cx="2232248" cy="352839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5" descr="F:\на флешку\WhatsApp Image 2020-03-17 at 11.27.07 (1).jpe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51520" y="3795244"/>
            <a:ext cx="2216508" cy="29461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537423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Объект 2"/>
          <p:cNvSpPr>
            <a:spLocks noGrp="1"/>
          </p:cNvSpPr>
          <p:nvPr>
            <p:ph sz="quarter" idx="13"/>
          </p:nvPr>
        </p:nvSpPr>
        <p:spPr/>
        <p:txBody>
          <a:bodyPr/>
          <a:lstStyle/>
          <a:p>
            <a:endParaRPr lang="ru-RU" dirty="0"/>
          </a:p>
        </p:txBody>
      </p:sp>
      <p:pic>
        <p:nvPicPr>
          <p:cNvPr id="4" name="Picture 2" descr="C:\Users\Раиса\Downloads\24e09a099472a84decd91ad8e67b3889.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36245" y="2816736"/>
            <a:ext cx="4680520" cy="3850068"/>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F:\на флешку\WhatsApp Image 2020-03-17 at 11.27.02.jpe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08792" y="202445"/>
            <a:ext cx="2204101" cy="3024109"/>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F:\на флешку\WhatsApp Image 2020-03-17 at 11.27.03 (1).jpe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3528" y="3429001"/>
            <a:ext cx="2428491" cy="324036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F:\на флешку\WhatsApp Image 2020-03-17 at 11.27.03 (2).jpe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572250" y="239510"/>
            <a:ext cx="2247714" cy="2996951"/>
          </a:xfrm>
          <a:prstGeom prst="rect">
            <a:avLst/>
          </a:prstGeom>
          <a:noFill/>
          <a:extLst>
            <a:ext uri="{909E8E84-426E-40DD-AFC4-6F175D3DCCD1}">
              <a14:hiddenFill xmlns:a14="http://schemas.microsoft.com/office/drawing/2010/main">
                <a:solidFill>
                  <a:srgbClr val="FFFFFF"/>
                </a:solidFill>
              </a14:hiddenFill>
            </a:ext>
          </a:extLst>
        </p:spPr>
      </p:pic>
      <p:pic>
        <p:nvPicPr>
          <p:cNvPr id="3077" name="Picture 5" descr="F:\на флешку\WhatsApp Image 2020-03-17 at 11.27.04 (1).jpe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584608" y="3429001"/>
            <a:ext cx="2301890" cy="3154773"/>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F:\на флешку\WhatsApp Image 2020-03-17 at 11.27.04.jpe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563888" y="96010"/>
            <a:ext cx="2427734" cy="32369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780324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pic>
        <p:nvPicPr>
          <p:cNvPr id="5129" name="Picture 9"/>
          <p:cNvPicPr>
            <a:picLocks noGrp="1" noChangeAspect="1" noChangeArrowheads="1"/>
          </p:cNvPicPr>
          <p:nvPr>
            <p:ph sz="quarter" idx="13"/>
          </p:nvPr>
        </p:nvPicPr>
        <p:blipFill>
          <a:blip r:embed="rId2">
            <a:extLst>
              <a:ext uri="{28A0092B-C50C-407E-A947-70E740481C1C}">
                <a14:useLocalDpi xmlns:a14="http://schemas.microsoft.com/office/drawing/2010/main" val="0"/>
              </a:ext>
            </a:extLst>
          </a:blip>
          <a:stretch>
            <a:fillRect/>
          </a:stretch>
        </p:blipFill>
        <p:spPr bwMode="auto">
          <a:xfrm>
            <a:off x="2771800" y="3644333"/>
            <a:ext cx="5901439" cy="30970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2" name="Picture 2" descr="F:\на флешку\WhatsApp Image 2020-03-17 at 11.27.08.jpe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520" y="220777"/>
            <a:ext cx="2016224" cy="2776175"/>
          </a:xfrm>
          <a:prstGeom prst="rect">
            <a:avLst/>
          </a:prstGeom>
          <a:noFill/>
          <a:extLst>
            <a:ext uri="{909E8E84-426E-40DD-AFC4-6F175D3DCCD1}">
              <a14:hiddenFill xmlns:a14="http://schemas.microsoft.com/office/drawing/2010/main">
                <a:solidFill>
                  <a:srgbClr val="FFFFFF"/>
                </a:solidFill>
              </a14:hiddenFill>
            </a:ext>
          </a:extLst>
        </p:spPr>
      </p:pic>
      <p:pic>
        <p:nvPicPr>
          <p:cNvPr id="5123" name="Picture 3" descr="F:\на флешку\WhatsApp Image 2020-03-17 at 11.27.09 (1).jpe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94142" y="476672"/>
            <a:ext cx="1861834" cy="2878941"/>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F:\на флешку\WhatsApp Image 2020-03-17 at 11.27.09 (2).jpe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716016" y="260647"/>
            <a:ext cx="1800201" cy="2808313"/>
          </a:xfrm>
          <a:prstGeom prst="rect">
            <a:avLst/>
          </a:prstGeom>
          <a:noFill/>
          <a:extLst>
            <a:ext uri="{909E8E84-426E-40DD-AFC4-6F175D3DCCD1}">
              <a14:hiddenFill xmlns:a14="http://schemas.microsoft.com/office/drawing/2010/main">
                <a:solidFill>
                  <a:srgbClr val="FFFFFF"/>
                </a:solidFill>
              </a14:hiddenFill>
            </a:ext>
          </a:extLst>
        </p:spPr>
      </p:pic>
      <p:pic>
        <p:nvPicPr>
          <p:cNvPr id="5125" name="Picture 5" descr="F:\на флешку\WhatsApp Image 2020-03-17 at 11.27.10 (1).jpe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815271" y="476672"/>
            <a:ext cx="1728192" cy="2736305"/>
          </a:xfrm>
          <a:prstGeom prst="rect">
            <a:avLst/>
          </a:prstGeom>
          <a:noFill/>
          <a:extLst>
            <a:ext uri="{909E8E84-426E-40DD-AFC4-6F175D3DCCD1}">
              <a14:hiddenFill xmlns:a14="http://schemas.microsoft.com/office/drawing/2010/main">
                <a:solidFill>
                  <a:srgbClr val="FFFFFF"/>
                </a:solidFill>
              </a14:hiddenFill>
            </a:ext>
          </a:extLst>
        </p:spPr>
      </p:pic>
      <p:pic>
        <p:nvPicPr>
          <p:cNvPr id="5127" name="Picture 7" descr="F:\на флешку\WhatsApp Image 2020-03-17 at 11.27.11 (2).jpe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68007" y="3645024"/>
            <a:ext cx="1826135" cy="29797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733159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Объект 2"/>
          <p:cNvSpPr>
            <a:spLocks noGrp="1"/>
          </p:cNvSpPr>
          <p:nvPr>
            <p:ph sz="quarter" idx="13"/>
          </p:nvPr>
        </p:nvSpPr>
        <p:spPr/>
        <p:txBody>
          <a:bodyPr/>
          <a:lstStyle/>
          <a:p>
            <a:endParaRPr lang="ru-RU" dirty="0"/>
          </a:p>
        </p:txBody>
      </p:sp>
      <p:pic>
        <p:nvPicPr>
          <p:cNvPr id="4" name="Picture 2" descr="C:\Users\Раиса\Downloads\e8a635673983ea5babe704aa31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9753" y="0"/>
            <a:ext cx="4464496" cy="3384375"/>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F:\на флешку\WhatsApp Image 2020-03-17 at 11.27.05.jpe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68144" y="3604164"/>
            <a:ext cx="2232248" cy="3192357"/>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F:\на флешку\WhatsApp Image 2020-03-17 at 11.27.06 (2).jpe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265" y="17141"/>
            <a:ext cx="2600519" cy="3467359"/>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F:\на флешку\WhatsApp Image 2020-03-17 at 11.27.06.jpe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37601" y="3615736"/>
            <a:ext cx="2219553" cy="3129903"/>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F:\на флешку\WhatsApp Image 2020-03-17 at 11.27.07.jpe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500242" y="-1"/>
            <a:ext cx="2643758" cy="3525011"/>
          </a:xfrm>
          <a:prstGeom prst="rect">
            <a:avLst/>
          </a:prstGeom>
          <a:noFill/>
          <a:extLst>
            <a:ext uri="{909E8E84-426E-40DD-AFC4-6F175D3DCCD1}">
              <a14:hiddenFill xmlns:a14="http://schemas.microsoft.com/office/drawing/2010/main">
                <a:solidFill>
                  <a:srgbClr val="FFFFFF"/>
                </a:solidFill>
              </a14:hiddenFill>
            </a:ext>
          </a:extLst>
        </p:spPr>
      </p:pic>
      <p:pic>
        <p:nvPicPr>
          <p:cNvPr id="4103" name="Picture 7" descr="F:\на флешку\WhatsApp Image 2020-03-17 at 11.27.08 (1).jpe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357154" y="3419985"/>
            <a:ext cx="2510990" cy="32731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455506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marL="45720" lvl="0" indent="0">
              <a:spcBef>
                <a:spcPct val="20000"/>
              </a:spcBef>
              <a:spcAft>
                <a:spcPts val="300"/>
              </a:spcAft>
              <a:buNone/>
            </a:pPr>
            <a:r>
              <a:rPr lang="ru-RU" sz="4800" b="0" u="sng" dirty="0">
                <a:solidFill>
                  <a:schemeClr val="accent1"/>
                </a:solidFill>
                <a:effectLst/>
                <a:ea typeface="+mn-ea"/>
                <a:cs typeface="+mn-cs"/>
              </a:rPr>
              <a:t>Для родителей</a:t>
            </a:r>
            <a:r>
              <a:rPr lang="ru-RU" sz="4800" b="0" dirty="0">
                <a:solidFill>
                  <a:schemeClr val="accent1"/>
                </a:solidFill>
                <a:effectLst/>
                <a:ea typeface="+mn-ea"/>
                <a:cs typeface="+mn-cs"/>
              </a:rPr>
              <a:t>:</a:t>
            </a:r>
            <a:br>
              <a:rPr lang="ru-RU" sz="4800" b="0" dirty="0">
                <a:solidFill>
                  <a:schemeClr val="accent1"/>
                </a:solidFill>
                <a:effectLst/>
                <a:ea typeface="+mn-ea"/>
                <a:cs typeface="+mn-cs"/>
              </a:rPr>
            </a:br>
            <a:endParaRPr lang="ru-RU" sz="4800" dirty="0">
              <a:solidFill>
                <a:schemeClr val="accent1"/>
              </a:solidFill>
            </a:endParaRPr>
          </a:p>
        </p:txBody>
      </p:sp>
      <p:sp>
        <p:nvSpPr>
          <p:cNvPr id="3" name="Объект 2"/>
          <p:cNvSpPr>
            <a:spLocks noGrp="1"/>
          </p:cNvSpPr>
          <p:nvPr>
            <p:ph sz="quarter" idx="13"/>
          </p:nvPr>
        </p:nvSpPr>
        <p:spPr/>
        <p:txBody>
          <a:bodyPr/>
          <a:lstStyle/>
          <a:p>
            <a:pPr marL="45720" indent="0">
              <a:buNone/>
            </a:pPr>
            <a:r>
              <a:rPr lang="ru-RU" u="sng" dirty="0"/>
              <a:t>Для родителей</a:t>
            </a:r>
            <a:r>
              <a:rPr lang="ru-RU" dirty="0"/>
              <a:t>:</a:t>
            </a:r>
          </a:p>
          <a:p>
            <a:pPr marL="45720" indent="0">
              <a:buNone/>
            </a:pPr>
            <a:r>
              <a:rPr lang="ru-RU" dirty="0"/>
              <a:t>1. Стимулировать интерес родителей к чтению </a:t>
            </a:r>
            <a:r>
              <a:rPr lang="ru-RU" b="1" dirty="0"/>
              <a:t>сказок детям</a:t>
            </a:r>
            <a:endParaRPr lang="ru-RU" dirty="0"/>
          </a:p>
          <a:p>
            <a:pPr marL="45720" indent="0">
              <a:buNone/>
            </a:pPr>
            <a:r>
              <a:rPr lang="ru-RU" dirty="0"/>
              <a:t>2. Вовлечь родителей в работу над </a:t>
            </a:r>
            <a:r>
              <a:rPr lang="ru-RU" b="1" dirty="0"/>
              <a:t>проектом</a:t>
            </a:r>
            <a:r>
              <a:rPr lang="ru-RU" dirty="0"/>
              <a:t>, создавая положительную атмосферу совместного с ребенком творчества.</a:t>
            </a:r>
          </a:p>
          <a:p>
            <a:endParaRPr lang="ru-RU" dirty="0"/>
          </a:p>
        </p:txBody>
      </p:sp>
    </p:spTree>
    <p:extLst>
      <p:ext uri="{BB962C8B-B14F-4D97-AF65-F5344CB8AC3E}">
        <p14:creationId xmlns:p14="http://schemas.microsoft.com/office/powerpoint/2010/main" val="76894707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3569" y="404664"/>
            <a:ext cx="7992887" cy="432048"/>
          </a:xfrm>
        </p:spPr>
        <p:txBody>
          <a:bodyPr/>
          <a:lstStyle/>
          <a:p>
            <a:pPr marL="45720" lvl="0" indent="0">
              <a:spcBef>
                <a:spcPct val="20000"/>
              </a:spcBef>
              <a:buNone/>
            </a:pPr>
            <a:r>
              <a:rPr lang="ru-RU" sz="1800" b="0" i="1" dirty="0">
                <a:solidFill>
                  <a:srgbClr val="191A19"/>
                </a:solidFill>
                <a:effectLst/>
                <a:latin typeface="Verdana"/>
                <a:ea typeface="Times New Roman"/>
                <a:cs typeface="Arial"/>
              </a:rPr>
              <a:t>Консультация для родителей: «Сказка в жизни ребенка»</a:t>
            </a:r>
            <a:r>
              <a:rPr lang="ru-RU" sz="1800" b="0" dirty="0">
                <a:solidFill>
                  <a:prstClr val="black">
                    <a:lumMod val="75000"/>
                    <a:lumOff val="25000"/>
                  </a:prstClr>
                </a:solidFill>
                <a:effectLst/>
                <a:latin typeface="Times New Roman"/>
                <a:ea typeface="Times New Roman"/>
                <a:cs typeface="+mn-cs"/>
              </a:rPr>
              <a:t/>
            </a:r>
            <a:br>
              <a:rPr lang="ru-RU" sz="1800" b="0" dirty="0">
                <a:solidFill>
                  <a:prstClr val="black">
                    <a:lumMod val="75000"/>
                    <a:lumOff val="25000"/>
                  </a:prstClr>
                </a:solidFill>
                <a:effectLst/>
                <a:latin typeface="Times New Roman"/>
                <a:ea typeface="Times New Roman"/>
                <a:cs typeface="+mn-cs"/>
              </a:rPr>
            </a:br>
            <a:endParaRPr lang="ru-RU" sz="1800" dirty="0"/>
          </a:p>
        </p:txBody>
      </p:sp>
      <p:sp>
        <p:nvSpPr>
          <p:cNvPr id="3" name="Объект 2"/>
          <p:cNvSpPr>
            <a:spLocks noGrp="1"/>
          </p:cNvSpPr>
          <p:nvPr>
            <p:ph sz="quarter" idx="13"/>
          </p:nvPr>
        </p:nvSpPr>
        <p:spPr>
          <a:xfrm>
            <a:off x="323528" y="908720"/>
            <a:ext cx="8496944" cy="5688632"/>
          </a:xfrm>
        </p:spPr>
        <p:txBody>
          <a:bodyPr>
            <a:noAutofit/>
          </a:bodyPr>
          <a:lstStyle/>
          <a:p>
            <a:pPr marL="45720" indent="0">
              <a:spcAft>
                <a:spcPts val="0"/>
              </a:spcAft>
              <a:buNone/>
            </a:pPr>
            <a:r>
              <a:rPr lang="ru-RU" sz="1200" dirty="0" smtClean="0">
                <a:solidFill>
                  <a:srgbClr val="191A19"/>
                </a:solidFill>
                <a:latin typeface="Calibri"/>
                <a:ea typeface="Times New Roman"/>
              </a:rPr>
              <a:t>В </a:t>
            </a:r>
            <a:r>
              <a:rPr lang="ru-RU" sz="1200" dirty="0">
                <a:solidFill>
                  <a:srgbClr val="191A19"/>
                </a:solidFill>
                <a:latin typeface="Calibri"/>
                <a:ea typeface="Times New Roman"/>
              </a:rPr>
              <a:t>волшебный мир сказок ребёнок попадает в самом раннем возрасте. Сказки детям становятся интересны уже к двум годам. Если ребёнок живёт в любящей и заботящейся о нём семье, то его готовят к этому с младенчества. Слушая их, кроха, словно по ступенькам, приходит к сказке и остаётся с ней на всю жизнь. С детской сказки начинается его знакомство с миром литературы, с миром человеческих взаимоотношений и со всем окружающим миром в целом. Сказка является таким же необходимым этапом развития ребёнка, как и игра. А запретить своему чаду играть не сможет ни один любящий родитель.</a:t>
            </a:r>
            <a:endParaRPr lang="ru-RU" sz="1200" dirty="0">
              <a:latin typeface="Times New Roman"/>
              <a:ea typeface="Times New Roman"/>
            </a:endParaRPr>
          </a:p>
          <a:p>
            <a:pPr marL="45720" indent="0">
              <a:spcAft>
                <a:spcPts val="0"/>
              </a:spcAft>
              <a:buNone/>
            </a:pPr>
            <a:r>
              <a:rPr lang="ru-RU" sz="1200" dirty="0">
                <a:solidFill>
                  <a:srgbClr val="191A19"/>
                </a:solidFill>
                <a:latin typeface="Calibri"/>
                <a:ea typeface="Times New Roman"/>
              </a:rPr>
              <a:t>Знакомство со сказкой помогает ребёнку понять окружающую действительность. Любая сказка - это рассказ об отношениях между людьми. Ребенок не любит наставлений, и сказка не учит его напрямую. Детская сказка предлагает ребенку образы, которые ему очень интересны.</a:t>
            </a:r>
            <a:endParaRPr lang="ru-RU" sz="1200" dirty="0">
              <a:latin typeface="Times New Roman"/>
              <a:ea typeface="Times New Roman"/>
            </a:endParaRPr>
          </a:p>
          <a:p>
            <a:pPr marL="45720" indent="0">
              <a:spcAft>
                <a:spcPts val="0"/>
              </a:spcAft>
              <a:buNone/>
            </a:pPr>
            <a:r>
              <a:rPr lang="ru-RU" sz="1200" dirty="0">
                <a:solidFill>
                  <a:srgbClr val="191A19"/>
                </a:solidFill>
                <a:latin typeface="Calibri"/>
                <a:ea typeface="Times New Roman"/>
              </a:rPr>
              <a:t>Роли детских сказок в развитии детей многогранны. От развития фантазии до развития правильной речи. Сказка является неотъемлемым элементом в воспитании детей. Она на доступном языке учит детей жизни, рассказывает о добре и зле. Дети легче понимают сказку, чем пресную взрослую речь. Поэтому если взрослые хотят помочь объяснить что-то ребёнку, поддержать его, придётся вспомнить язык детства – сказку. Читая и рассказывая сказки, взрослые развивают внутренний мир ребёнка. Дети, которым с раннего детства читались сказки, быстрее начинают говорить, правильно выражать свои мысли. Детские сказки расширяют словарный запас малыша, помогают правильно строить диалог, развивают связную логическую речь. Не менее важно сделать речь ребёнка эмоциональной, красивой, образной. Формируется умение задавать вопросы. Большое значение надо уделить конструированию слов, предложений, словосочетаний. Очень важна связь между речевой и умственной деятельностью детей. Сказка помогает формировать основы поведения и общения.</a:t>
            </a:r>
            <a:endParaRPr lang="ru-RU" sz="1200" dirty="0">
              <a:latin typeface="Times New Roman"/>
              <a:ea typeface="Times New Roman"/>
            </a:endParaRPr>
          </a:p>
          <a:p>
            <a:pPr marL="45720" indent="0">
              <a:spcAft>
                <a:spcPts val="0"/>
              </a:spcAft>
              <a:buNone/>
            </a:pPr>
            <a:r>
              <a:rPr lang="ru-RU" sz="1200" dirty="0">
                <a:solidFill>
                  <a:srgbClr val="191A19"/>
                </a:solidFill>
                <a:latin typeface="Calibri"/>
                <a:ea typeface="Times New Roman"/>
              </a:rPr>
              <a:t>Роль детских сказок развивать фантазию и воображение ребёнка, а так же его творческий потенциал.</a:t>
            </a:r>
            <a:endParaRPr lang="ru-RU" sz="1200" dirty="0">
              <a:latin typeface="Times New Roman"/>
              <a:ea typeface="Times New Roman"/>
            </a:endParaRPr>
          </a:p>
          <a:p>
            <a:pPr marL="45720" indent="0">
              <a:spcAft>
                <a:spcPts val="0"/>
              </a:spcAft>
              <a:buNone/>
            </a:pPr>
            <a:r>
              <a:rPr lang="ru-RU" sz="1200" dirty="0">
                <a:solidFill>
                  <a:srgbClr val="191A19"/>
                </a:solidFill>
                <a:latin typeface="Calibri"/>
                <a:ea typeface="Times New Roman"/>
              </a:rPr>
              <a:t>Для чтения сказок важно выбрать «правильное» время, когда ребёнок будет спокойным и в хорошем настроении. Можно делать это перед сном, когда есть время обсудить сказку. Читать нужно с удовольствием и не отвлекаться, это принесёт больше пользы и положительных эмоций. Сказки расширяют познания детей. Роль детских сказок в воспитании детей не может быть не замечена. Ребёнок, представив образы, учится понимать внутренний мир героев, сопереживать им и верить в силы добра. Роль детских сказок не ограничивается только приятным времяпровождением.</a:t>
            </a:r>
            <a:endParaRPr lang="ru-RU" sz="1200" dirty="0">
              <a:latin typeface="Times New Roman"/>
              <a:ea typeface="Times New Roman"/>
            </a:endParaRPr>
          </a:p>
          <a:p>
            <a:pPr marL="45720" indent="0">
              <a:spcAft>
                <a:spcPts val="0"/>
              </a:spcAft>
              <a:buNone/>
            </a:pPr>
            <a:r>
              <a:rPr lang="ru-RU" sz="1200" dirty="0">
                <a:solidFill>
                  <a:srgbClr val="191A19"/>
                </a:solidFill>
                <a:latin typeface="Calibri"/>
                <a:ea typeface="Times New Roman"/>
              </a:rPr>
              <a:t>Сказки можно рассматривать как способ снятия тревоги у ребёнка. Сказка является одним из самых доступных средств, для полноценного развития ребёнка. Не нужно преуменьшать роль детских сказок в воспитании детей. Если правильно подобрать сказки с возрастными особенностями детей, можно положительно влиять на эмоциональное состояние ребёнка.</a:t>
            </a:r>
            <a:endParaRPr lang="ru-RU" sz="1200" dirty="0">
              <a:latin typeface="Times New Roman"/>
              <a:ea typeface="Times New Roman"/>
            </a:endParaRPr>
          </a:p>
          <a:p>
            <a:pPr marL="45720" indent="0">
              <a:lnSpc>
                <a:spcPts val="1510"/>
              </a:lnSpc>
              <a:spcAft>
                <a:spcPts val="0"/>
              </a:spcAft>
              <a:buNone/>
            </a:pPr>
            <a:r>
              <a:rPr lang="ru-RU" sz="1200" dirty="0">
                <a:solidFill>
                  <a:srgbClr val="000000"/>
                </a:solidFill>
                <a:latin typeface="Arial"/>
                <a:ea typeface="Times New Roman"/>
              </a:rPr>
              <a:t/>
            </a:r>
            <a:br>
              <a:rPr lang="ru-RU" sz="1200" dirty="0">
                <a:solidFill>
                  <a:srgbClr val="000000"/>
                </a:solidFill>
                <a:latin typeface="Arial"/>
                <a:ea typeface="Times New Roman"/>
              </a:rPr>
            </a:br>
            <a:endParaRPr lang="ru-RU" sz="1200" dirty="0">
              <a:latin typeface="Times New Roman"/>
              <a:ea typeface="Times New Roman"/>
            </a:endParaRPr>
          </a:p>
          <a:p>
            <a:pPr marL="45720" indent="0">
              <a:buNone/>
            </a:pPr>
            <a:r>
              <a:rPr lang="ru-RU" sz="1200" dirty="0">
                <a:solidFill>
                  <a:srgbClr val="000000"/>
                </a:solidFill>
                <a:latin typeface="Arial"/>
                <a:ea typeface="Calibri"/>
              </a:rPr>
              <a:t/>
            </a:r>
            <a:br>
              <a:rPr lang="ru-RU" sz="1200" dirty="0">
                <a:solidFill>
                  <a:srgbClr val="000000"/>
                </a:solidFill>
                <a:latin typeface="Arial"/>
                <a:ea typeface="Calibri"/>
              </a:rPr>
            </a:br>
            <a:endParaRPr lang="ru-RU" sz="1200" dirty="0"/>
          </a:p>
        </p:txBody>
      </p:sp>
    </p:spTree>
    <p:extLst>
      <p:ext uri="{BB962C8B-B14F-4D97-AF65-F5344CB8AC3E}">
        <p14:creationId xmlns:p14="http://schemas.microsoft.com/office/powerpoint/2010/main" val="4141715038"/>
      </p:ext>
    </p:extLst>
  </p:cSld>
  <p:clrMapOvr>
    <a:masterClrMapping/>
  </p:clrMapOvr>
  <p:timing>
    <p:tnLst>
      <p:par>
        <p:cTn id="1" dur="indefinite" restart="never" nodeType="tmRoot"/>
      </p:par>
    </p:tnLst>
  </p:timing>
</p:sld>
</file>

<file path=ppt/theme/theme1.xml><?xml version="1.0" encoding="utf-8"?>
<a:theme xmlns:a="http://schemas.openxmlformats.org/drawingml/2006/main" name="Воздушный поток">
  <a:themeElements>
    <a:clrScheme name="Воздушный поток">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Воздушный поток">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Воздушный поток">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Slipstream</Template>
  <TotalTime>130</TotalTime>
  <Words>595</Words>
  <Application>Microsoft Office PowerPoint</Application>
  <PresentationFormat>Экран (4:3)</PresentationFormat>
  <Paragraphs>58</Paragraphs>
  <Slides>13</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13</vt:i4>
      </vt:variant>
    </vt:vector>
  </HeadingPairs>
  <TitlesOfParts>
    <vt:vector size="14" baseType="lpstr">
      <vt:lpstr>Воздушный поток</vt:lpstr>
      <vt:lpstr>Презентация PowerPoint</vt:lpstr>
      <vt:lpstr>Презентация PowerPoint</vt:lpstr>
      <vt:lpstr>Презентация PowerPoint</vt:lpstr>
      <vt:lpstr>Книжки – малышки своими руками.</vt:lpstr>
      <vt:lpstr>Презентация PowerPoint</vt:lpstr>
      <vt:lpstr>Презентация PowerPoint</vt:lpstr>
      <vt:lpstr>Презентация PowerPoint</vt:lpstr>
      <vt:lpstr>Для родителей: </vt:lpstr>
      <vt:lpstr>Консультация для родителей: «Сказка в жизни ребенка» </vt:lpstr>
      <vt:lpstr>Задание для детей и родителей. </vt:lpstr>
      <vt:lpstr>Краткое описание проекта: </vt:lpstr>
      <vt:lpstr>Вывод </vt:lpstr>
      <vt:lpstr>Презентация PowerPoint</vt:lpstr>
    </vt:vector>
  </TitlesOfParts>
  <Company>Home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Раиса</dc:creator>
  <cp:lastModifiedBy>Раиса</cp:lastModifiedBy>
  <cp:revision>12</cp:revision>
  <dcterms:created xsi:type="dcterms:W3CDTF">2020-03-17T10:20:15Z</dcterms:created>
  <dcterms:modified xsi:type="dcterms:W3CDTF">2020-03-24T10:26:01Z</dcterms:modified>
</cp:coreProperties>
</file>