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79" r:id="rId4"/>
    <p:sldId id="276" r:id="rId5"/>
    <p:sldId id="266" r:id="rId6"/>
    <p:sldId id="275" r:id="rId7"/>
    <p:sldId id="282" r:id="rId8"/>
    <p:sldId id="264" r:id="rId9"/>
    <p:sldId id="28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68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51179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403329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9517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4657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349713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58571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60062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402744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14388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338791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05438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115900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133348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60787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2248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24744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17.06.2021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176544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D39F7FE-FB7A-426C-9CAF-EF399A5C7556}" type="datetimeFigureOut">
              <a:rPr lang="ru-RU" smtClean="0"/>
              <a:pPr/>
              <a:t>17.06.2021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AE873A-19E3-4617-8867-D6F026855E55}" type="slidenum">
              <a:rPr lang="ru-RU" smtClean="0"/>
              <a:pPr/>
              <a:t>‹#›</a:t>
            </a:fld>
            <a:endParaRPr lang="ru-RU"/>
          </a:p>
        </p:txBody>
      </p:sp>
    </p:spTree>
    <p:extLst>
      <p:ext uri="{BB962C8B-B14F-4D97-AF65-F5344CB8AC3E}">
        <p14:creationId xmlns:p14="http://schemas.microsoft.com/office/powerpoint/2010/main" xmlns="" val="28623895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1821" y="464025"/>
            <a:ext cx="10426889" cy="3193576"/>
          </a:xfrm>
        </p:spPr>
        <p:txBody>
          <a:bodyPr>
            <a:noAutofit/>
          </a:bodyPr>
          <a:lstStyle/>
          <a:p>
            <a:r>
              <a:rPr lang="ru-RU" sz="3600" b="1" dirty="0" smtClean="0">
                <a:solidFill>
                  <a:schemeClr val="accent1">
                    <a:lumMod val="50000"/>
                  </a:schemeClr>
                </a:solidFill>
                <a:latin typeface="Times New Roman" pitchFamily="18" charset="0"/>
                <a:cs typeface="Times New Roman" pitchFamily="18" charset="0"/>
              </a:rPr>
              <a:t>Поддержка взрослыми доброжелательного отношения детей друг к другу  и взаимодействия детей друг с другом в </a:t>
            </a:r>
            <a:r>
              <a:rPr lang="ru-RU" sz="3600" b="1" dirty="0" smtClean="0">
                <a:solidFill>
                  <a:schemeClr val="accent1">
                    <a:lumMod val="50000"/>
                  </a:schemeClr>
                </a:solidFill>
                <a:latin typeface="Times New Roman" pitchFamily="18" charset="0"/>
                <a:cs typeface="Times New Roman" pitchFamily="18" charset="0"/>
              </a:rPr>
              <a:t>развитии речи</a:t>
            </a:r>
            <a:r>
              <a:rPr lang="ru-RU" sz="3600" dirty="0" smtClean="0">
                <a:solidFill>
                  <a:schemeClr val="accent1">
                    <a:lumMod val="50000"/>
                  </a:schemeClr>
                </a:solidFill>
                <a:latin typeface="Times New Roman" pitchFamily="18" charset="0"/>
                <a:cs typeface="Times New Roman" pitchFamily="18" charset="0"/>
              </a:rPr>
              <a:t/>
            </a:r>
            <a:br>
              <a:rPr lang="ru-RU" sz="3600" dirty="0" smtClean="0">
                <a:solidFill>
                  <a:schemeClr val="accent1">
                    <a:lumMod val="50000"/>
                  </a:schemeClr>
                </a:solidFill>
                <a:latin typeface="Times New Roman" pitchFamily="18" charset="0"/>
                <a:cs typeface="Times New Roman" pitchFamily="18" charset="0"/>
              </a:rPr>
            </a:br>
            <a:endParaRPr lang="ru-RU" sz="3600" dirty="0">
              <a:solidFill>
                <a:schemeClr val="accent1">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25219" y="5458265"/>
            <a:ext cx="6963508" cy="1041008"/>
          </a:xfrm>
        </p:spPr>
        <p:txBody>
          <a:bodyPr>
            <a:normAutofit lnSpcReduction="10000"/>
          </a:bodyPr>
          <a:lstStyle/>
          <a:p>
            <a:pPr algn="r"/>
            <a:endParaRPr lang="ru-RU" sz="1800" dirty="0" smtClean="0"/>
          </a:p>
          <a:p>
            <a:pPr algn="r"/>
            <a:r>
              <a:rPr lang="ru-RU" sz="1800" b="1" dirty="0" smtClean="0">
                <a:solidFill>
                  <a:srgbClr val="7030A0"/>
                </a:solidFill>
                <a:latin typeface="Times New Roman" pitchFamily="18" charset="0"/>
                <a:cs typeface="Times New Roman" pitchFamily="18" charset="0"/>
              </a:rPr>
              <a:t> </a:t>
            </a:r>
            <a:r>
              <a:rPr lang="ru-RU" sz="2800" b="1" cap="none" dirty="0" smtClean="0">
                <a:solidFill>
                  <a:schemeClr val="accent1">
                    <a:lumMod val="50000"/>
                  </a:schemeClr>
                </a:solidFill>
                <a:latin typeface="Times New Roman" pitchFamily="18" charset="0"/>
                <a:cs typeface="Times New Roman" pitchFamily="18" charset="0"/>
              </a:rPr>
              <a:t>В</a:t>
            </a:r>
            <a:r>
              <a:rPr lang="ru-RU" sz="2800" b="1" cap="none" dirty="0" smtClean="0">
                <a:solidFill>
                  <a:schemeClr val="accent1">
                    <a:lumMod val="50000"/>
                  </a:schemeClr>
                </a:solidFill>
                <a:latin typeface="Times New Roman" pitchFamily="18" charset="0"/>
                <a:cs typeface="Times New Roman" pitchFamily="18" charset="0"/>
              </a:rPr>
              <a:t>ыполнила : воспитатель </a:t>
            </a:r>
            <a:r>
              <a:rPr lang="ru-RU" sz="2800" b="1" cap="none" dirty="0" err="1" smtClean="0">
                <a:solidFill>
                  <a:schemeClr val="accent1">
                    <a:lumMod val="50000"/>
                  </a:schemeClr>
                </a:solidFill>
                <a:latin typeface="Times New Roman" pitchFamily="18" charset="0"/>
                <a:cs typeface="Times New Roman" pitchFamily="18" charset="0"/>
              </a:rPr>
              <a:t>Э</a:t>
            </a:r>
            <a:r>
              <a:rPr lang="ru-RU" sz="2800" b="1" cap="none" dirty="0" err="1" smtClean="0">
                <a:solidFill>
                  <a:schemeClr val="accent1">
                    <a:lumMod val="50000"/>
                  </a:schemeClr>
                </a:solidFill>
                <a:latin typeface="Times New Roman" pitchFamily="18" charset="0"/>
                <a:cs typeface="Times New Roman" pitchFamily="18" charset="0"/>
              </a:rPr>
              <a:t>патова</a:t>
            </a:r>
            <a:r>
              <a:rPr lang="ru-RU" sz="2800" b="1" cap="none" dirty="0" smtClean="0">
                <a:solidFill>
                  <a:schemeClr val="accent1">
                    <a:lumMod val="50000"/>
                  </a:schemeClr>
                </a:solidFill>
                <a:latin typeface="Times New Roman" pitchFamily="18" charset="0"/>
                <a:cs typeface="Times New Roman" pitchFamily="18" charset="0"/>
              </a:rPr>
              <a:t> Е.Н.</a:t>
            </a:r>
            <a:endParaRPr lang="ru-RU" sz="2800" b="1" dirty="0" smtClean="0">
              <a:solidFill>
                <a:schemeClr val="accent1">
                  <a:lumMod val="50000"/>
                </a:schemeClr>
              </a:solidFill>
              <a:latin typeface="Times New Roman" pitchFamily="18" charset="0"/>
              <a:cs typeface="Times New Roman" pitchFamily="18" charset="0"/>
            </a:endParaRPr>
          </a:p>
          <a:p>
            <a:pPr algn="r"/>
            <a:endParaRPr lang="ru-RU" sz="1800" dirty="0">
              <a:solidFill>
                <a:srgbClr val="7030A0"/>
              </a:solidFill>
            </a:endParaRPr>
          </a:p>
        </p:txBody>
      </p:sp>
      <p:pic>
        <p:nvPicPr>
          <p:cNvPr id="4" name="Picture 8" descr="sLX-wD_drc4"/>
          <p:cNvPicPr>
            <a:picLocks noChangeAspect="1" noChangeArrowheads="1"/>
          </p:cNvPicPr>
          <p:nvPr/>
        </p:nvPicPr>
        <p:blipFill>
          <a:blip r:embed="rId2" cstate="print"/>
          <a:srcRect/>
          <a:stretch>
            <a:fillRect/>
          </a:stretch>
        </p:blipFill>
        <p:spPr>
          <a:xfrm>
            <a:off x="341923" y="3739487"/>
            <a:ext cx="4175486" cy="2828049"/>
          </a:xfrm>
          <a:prstGeom prst="rect">
            <a:avLst/>
          </a:prstGeom>
          <a:noFill/>
          <a:ln/>
        </p:spPr>
      </p:pic>
    </p:spTree>
    <p:extLst>
      <p:ext uri="{BB962C8B-B14F-4D97-AF65-F5344CB8AC3E}">
        <p14:creationId xmlns:p14="http://schemas.microsoft.com/office/powerpoint/2010/main" xmlns="" val="3239116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27112" y="1078173"/>
            <a:ext cx="10779087" cy="5140512"/>
          </a:xfrm>
        </p:spPr>
        <p:txBody>
          <a:bodyPr>
            <a:normAutofit/>
          </a:bodyPr>
          <a:lstStyle/>
          <a:p>
            <a:pPr marL="0" indent="0" algn="ctr">
              <a:buNone/>
            </a:pPr>
            <a:r>
              <a:rPr lang="ru-RU" sz="2800" b="1" cap="none" dirty="0" smtClean="0">
                <a:solidFill>
                  <a:schemeClr val="accent1">
                    <a:lumMod val="50000"/>
                  </a:schemeClr>
                </a:solidFill>
                <a:latin typeface="Times New Roman" pitchFamily="18" charset="0"/>
                <a:cs typeface="Times New Roman" pitchFamily="18" charset="0"/>
              </a:rPr>
              <a:t>Доброта и милосердие </a:t>
            </a:r>
            <a:r>
              <a:rPr lang="ru-RU" sz="2800" cap="none" dirty="0" smtClean="0">
                <a:solidFill>
                  <a:schemeClr val="accent1">
                    <a:lumMod val="50000"/>
                  </a:schemeClr>
                </a:solidFill>
                <a:latin typeface="Times New Roman" pitchFamily="18" charset="0"/>
                <a:cs typeface="Times New Roman" pitchFamily="18" charset="0"/>
              </a:rPr>
              <a:t>– это высочайшие нравственные ценности, вершина человеческого духа. </a:t>
            </a:r>
            <a:br>
              <a:rPr lang="ru-RU" sz="2800" cap="none" dirty="0" smtClean="0">
                <a:solidFill>
                  <a:schemeClr val="accent1">
                    <a:lumMod val="50000"/>
                  </a:schemeClr>
                </a:solidFill>
                <a:latin typeface="Times New Roman" pitchFamily="18" charset="0"/>
                <a:cs typeface="Times New Roman" pitchFamily="18" charset="0"/>
              </a:rPr>
            </a:br>
            <a:r>
              <a:rPr lang="ru-RU" sz="2800" cap="none" dirty="0" smtClean="0">
                <a:solidFill>
                  <a:schemeClr val="accent1">
                    <a:lumMod val="50000"/>
                  </a:schemeClr>
                </a:solidFill>
                <a:latin typeface="Times New Roman" pitchFamily="18" charset="0"/>
                <a:cs typeface="Times New Roman" pitchFamily="18" charset="0"/>
              </a:rPr>
              <a:t>В них проявляются гармония чувств, мыслей, поступков; активное противостояние всему дурному, борьба со злом; готовность помочь кому-нибудь или простить кого-либо из сострадания. </a:t>
            </a:r>
          </a:p>
          <a:p>
            <a:pPr marL="0" indent="0" algn="just">
              <a:buNone/>
            </a:pPr>
            <a:r>
              <a:rPr lang="ru-RU" sz="2800" b="1" cap="none" dirty="0" smtClean="0">
                <a:solidFill>
                  <a:schemeClr val="accent1">
                    <a:lumMod val="50000"/>
                  </a:schemeClr>
                </a:solidFill>
                <a:latin typeface="Times New Roman" pitchFamily="18" charset="0"/>
                <a:cs typeface="Times New Roman" pitchFamily="18" charset="0"/>
              </a:rPr>
              <a:t>Речь</a:t>
            </a:r>
            <a:r>
              <a:rPr lang="ru-RU" sz="2800" cap="none" dirty="0" smtClean="0">
                <a:solidFill>
                  <a:schemeClr val="accent1">
                    <a:lumMod val="50000"/>
                  </a:schemeClr>
                </a:solidFill>
                <a:latin typeface="Times New Roman" pitchFamily="18" charset="0"/>
                <a:cs typeface="Times New Roman" pitchFamily="18" charset="0"/>
              </a:rPr>
              <a:t> - это основа человеческого разума, венец творения природы, с самого раннего детства жизнь человека связана с языком.</a:t>
            </a:r>
          </a:p>
          <a:p>
            <a:pPr marL="0" indent="0" algn="just">
              <a:buNone/>
            </a:pPr>
            <a:endParaRPr lang="ru-RU" sz="2800" dirty="0" smtClean="0">
              <a:solidFill>
                <a:schemeClr val="accent1">
                  <a:lumMod val="50000"/>
                </a:schemeClr>
              </a:solidFill>
              <a:latin typeface="Times New Roman" pitchFamily="18" charset="0"/>
              <a:cs typeface="Times New Roman" pitchFamily="18" charset="0"/>
            </a:endParaRPr>
          </a:p>
          <a:p>
            <a:pPr marL="0" indent="0" algn="ctr">
              <a:buNone/>
            </a:pPr>
            <a:endParaRPr lang="ru-RU" sz="2800" dirty="0">
              <a:solidFill>
                <a:srgbClr val="7030A0"/>
              </a:solidFill>
            </a:endParaRPr>
          </a:p>
        </p:txBody>
      </p:sp>
    </p:spTree>
    <p:extLst>
      <p:ext uri="{BB962C8B-B14F-4D97-AF65-F5344CB8AC3E}">
        <p14:creationId xmlns:p14="http://schemas.microsoft.com/office/powerpoint/2010/main" xmlns="" val="2242103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5f8350820dd8"/>
          <p:cNvPicPr>
            <a:picLocks noChangeAspect="1" noChangeArrowheads="1"/>
          </p:cNvPicPr>
          <p:nvPr/>
        </p:nvPicPr>
        <p:blipFill>
          <a:blip r:embed="rId2" cstate="print"/>
          <a:srcRect/>
          <a:stretch>
            <a:fillRect/>
          </a:stretch>
        </p:blipFill>
        <p:spPr>
          <a:xfrm>
            <a:off x="7684461" y="4581525"/>
            <a:ext cx="3438525" cy="2276475"/>
          </a:xfrm>
          <a:prstGeom prst="rect">
            <a:avLst/>
          </a:prstGeom>
        </p:spPr>
      </p:pic>
      <p:sp>
        <p:nvSpPr>
          <p:cNvPr id="5" name="Прямоугольник 4"/>
          <p:cNvSpPr/>
          <p:nvPr/>
        </p:nvSpPr>
        <p:spPr>
          <a:xfrm>
            <a:off x="423081" y="600501"/>
            <a:ext cx="11191163" cy="4401205"/>
          </a:xfrm>
          <a:prstGeom prst="rect">
            <a:avLst/>
          </a:prstGeom>
        </p:spPr>
        <p:txBody>
          <a:bodyPr wrap="square">
            <a:spAutoFit/>
          </a:bodyPr>
          <a:lstStyle/>
          <a:p>
            <a:pPr algn="just"/>
            <a:r>
              <a:rPr lang="ru-RU" sz="2000" dirty="0" smtClean="0">
                <a:solidFill>
                  <a:schemeClr val="accent1">
                    <a:lumMod val="50000"/>
                  </a:schemeClr>
                </a:solidFill>
                <a:latin typeface="Times New Roman" pitchFamily="18" charset="0"/>
                <a:cs typeface="Times New Roman" pitchFamily="18" charset="0"/>
              </a:rPr>
              <a:t>Развитие речи становится все более актуальной проблемой в нашем обществе. На современном этапе поиск новых форм и методов обучения и воспитания детей – один из актуальных вопросов педагогики. С повышением внимания к развитию личности ребенка связывается возможность обновления и качественного улучшения его речевого развития. Особенность сказки состоит в том, что развитие личности дошкольника происходит в гармонии согласованности с успешным овладением грамотной и связной речью. </a:t>
            </a:r>
            <a:endParaRPr lang="ru-RU" sz="2000" dirty="0" smtClean="0">
              <a:solidFill>
                <a:schemeClr val="accent1">
                  <a:lumMod val="50000"/>
                </a:schemeClr>
              </a:solidFill>
              <a:latin typeface="Times New Roman" pitchFamily="18" charset="0"/>
              <a:cs typeface="Times New Roman" pitchFamily="18" charset="0"/>
            </a:endParaRPr>
          </a:p>
          <a:p>
            <a:pPr algn="just"/>
            <a:r>
              <a:rPr lang="ru-RU" sz="2000" dirty="0" smtClean="0">
                <a:solidFill>
                  <a:schemeClr val="accent1">
                    <a:lumMod val="50000"/>
                  </a:schemeClr>
                </a:solidFill>
                <a:latin typeface="Times New Roman" pitchFamily="18" charset="0"/>
                <a:cs typeface="Times New Roman" pitchFamily="18" charset="0"/>
              </a:rPr>
              <a:t>Сказка </a:t>
            </a:r>
            <a:r>
              <a:rPr lang="ru-RU" sz="2000" dirty="0" smtClean="0">
                <a:solidFill>
                  <a:schemeClr val="accent1">
                    <a:lumMod val="50000"/>
                  </a:schemeClr>
                </a:solidFill>
                <a:latin typeface="Times New Roman" pitchFamily="18" charset="0"/>
                <a:cs typeface="Times New Roman" pitchFamily="18" charset="0"/>
              </a:rPr>
              <a:t>- интегративная деятельность, в которой действия воображаемой ситуации связаны с реальным общением, направленным на активность, самостоятельность, творчество, регулирование ребёнком собственных эмоциональных состояний. Детские сказки расширяют словарный запас малыша, помогают правильно строить диалог, развивать связную логическую речь, развитие связной речи является центральной задачей речевого воспитания детей. Театрализованная деятельность вносит разнообразие в жизнь ребенка в детском саду, дарит ему радость и является одним из самых эффективных способов воздействия на ребенка, в котором наиболее ярко проявляется принцип обучения: учить играя. </a:t>
            </a:r>
            <a:endParaRPr lang="ru-RU"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124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504967"/>
            <a:ext cx="10363826" cy="5854889"/>
          </a:xfrm>
        </p:spPr>
        <p:txBody>
          <a:bodyPr>
            <a:normAutofit fontScale="25000" lnSpcReduction="20000"/>
          </a:bodyPr>
          <a:lstStyle/>
          <a:p>
            <a:pPr algn="just">
              <a:buNone/>
            </a:pPr>
            <a:r>
              <a:rPr lang="ru-RU" sz="6400" b="1" cap="none" dirty="0" smtClean="0">
                <a:solidFill>
                  <a:schemeClr val="accent1">
                    <a:lumMod val="50000"/>
                  </a:schemeClr>
                </a:solidFill>
                <a:latin typeface="Times New Roman" pitchFamily="18" charset="0"/>
                <a:cs typeface="Times New Roman" pitchFamily="18" charset="0"/>
              </a:rPr>
              <a:t>Тема: знакомство с русской народной сказкой «</a:t>
            </a:r>
            <a:r>
              <a:rPr lang="ru-RU" sz="6400" b="1" cap="none" dirty="0" err="1" smtClean="0">
                <a:solidFill>
                  <a:schemeClr val="accent1">
                    <a:lumMod val="50000"/>
                  </a:schemeClr>
                </a:solidFill>
                <a:latin typeface="Times New Roman" pitchFamily="18" charset="0"/>
                <a:cs typeface="Times New Roman" pitchFamily="18" charset="0"/>
              </a:rPr>
              <a:t>Заюшкина</a:t>
            </a:r>
            <a:r>
              <a:rPr lang="ru-RU" sz="6400" b="1" cap="none" dirty="0" smtClean="0">
                <a:solidFill>
                  <a:schemeClr val="accent1">
                    <a:lumMod val="50000"/>
                  </a:schemeClr>
                </a:solidFill>
                <a:latin typeface="Times New Roman" pitchFamily="18" charset="0"/>
                <a:cs typeface="Times New Roman" pitchFamily="18" charset="0"/>
              </a:rPr>
              <a:t> избушка», помочь понять смысл произведения.</a:t>
            </a:r>
          </a:p>
          <a:p>
            <a:pPr algn="just">
              <a:buNone/>
            </a:pPr>
            <a:r>
              <a:rPr lang="ru-RU" sz="6400" cap="none" dirty="0" smtClean="0">
                <a:solidFill>
                  <a:schemeClr val="accent1">
                    <a:lumMod val="50000"/>
                  </a:schemeClr>
                </a:solidFill>
                <a:latin typeface="Times New Roman" pitchFamily="18" charset="0"/>
                <a:cs typeface="Times New Roman" pitchFamily="18" charset="0"/>
              </a:rPr>
              <a:t>Цель: создание условий для познавательной, игровой, творческой деятельности детей, в ходе которой они выполнят задачи.</a:t>
            </a:r>
          </a:p>
          <a:p>
            <a:pPr algn="just">
              <a:buNone/>
            </a:pPr>
            <a:r>
              <a:rPr lang="ru-RU" sz="6400" cap="none" dirty="0" smtClean="0">
                <a:solidFill>
                  <a:schemeClr val="accent1">
                    <a:lumMod val="50000"/>
                  </a:schemeClr>
                </a:solidFill>
                <a:latin typeface="Times New Roman" pitchFamily="18" charset="0"/>
                <a:cs typeface="Times New Roman" pitchFamily="18" charset="0"/>
              </a:rPr>
              <a:t>Задачи:</a:t>
            </a:r>
          </a:p>
          <a:p>
            <a:pPr algn="just">
              <a:buNone/>
            </a:pPr>
            <a:r>
              <a:rPr lang="ru-RU" sz="6400" cap="none" dirty="0" smtClean="0">
                <a:solidFill>
                  <a:schemeClr val="accent1">
                    <a:lumMod val="50000"/>
                  </a:schemeClr>
                </a:solidFill>
                <a:latin typeface="Times New Roman" pitchFamily="18" charset="0"/>
                <a:cs typeface="Times New Roman" pitchFamily="18" charset="0"/>
              </a:rPr>
              <a:t>Образовательные: познакомятся с русской народной сказкой «</a:t>
            </a:r>
            <a:r>
              <a:rPr lang="ru-RU" sz="6400" cap="none" dirty="0" err="1" smtClean="0">
                <a:solidFill>
                  <a:schemeClr val="accent1">
                    <a:lumMod val="50000"/>
                  </a:schemeClr>
                </a:solidFill>
                <a:latin typeface="Times New Roman" pitchFamily="18" charset="0"/>
                <a:cs typeface="Times New Roman" pitchFamily="18" charset="0"/>
              </a:rPr>
              <a:t>Заюшкина</a:t>
            </a:r>
            <a:r>
              <a:rPr lang="ru-RU" sz="6400" cap="none" dirty="0" smtClean="0">
                <a:solidFill>
                  <a:schemeClr val="accent1">
                    <a:lumMod val="50000"/>
                  </a:schemeClr>
                </a:solidFill>
                <a:latin typeface="Times New Roman" pitchFamily="18" charset="0"/>
                <a:cs typeface="Times New Roman" pitchFamily="18" charset="0"/>
              </a:rPr>
              <a:t> избушка», сформируют интерес к художественной литературе;</a:t>
            </a:r>
          </a:p>
          <a:p>
            <a:pPr algn="just">
              <a:buNone/>
            </a:pPr>
            <a:r>
              <a:rPr lang="ru-RU" sz="6400" cap="none" dirty="0" smtClean="0">
                <a:solidFill>
                  <a:schemeClr val="accent1">
                    <a:lumMod val="50000"/>
                  </a:schemeClr>
                </a:solidFill>
                <a:latin typeface="Times New Roman" pitchFamily="18" charset="0"/>
                <a:cs typeface="Times New Roman" pitchFamily="18" charset="0"/>
              </a:rPr>
              <a:t>Развивающие: разовьют зрительное и слуховое восприятие посредством слушания русской народной сказки «</a:t>
            </a:r>
            <a:r>
              <a:rPr lang="ru-RU" sz="6400" cap="none" dirty="0" err="1" smtClean="0">
                <a:solidFill>
                  <a:schemeClr val="accent1">
                    <a:lumMod val="50000"/>
                  </a:schemeClr>
                </a:solidFill>
                <a:latin typeface="Times New Roman" pitchFamily="18" charset="0"/>
                <a:cs typeface="Times New Roman" pitchFamily="18" charset="0"/>
              </a:rPr>
              <a:t>заюшкина</a:t>
            </a:r>
            <a:r>
              <a:rPr lang="ru-RU" sz="6400" cap="none" dirty="0" smtClean="0">
                <a:solidFill>
                  <a:schemeClr val="accent1">
                    <a:lumMod val="50000"/>
                  </a:schemeClr>
                </a:solidFill>
                <a:latin typeface="Times New Roman" pitchFamily="18" charset="0"/>
                <a:cs typeface="Times New Roman" pitchFamily="18" charset="0"/>
              </a:rPr>
              <a:t> избушка», сформируют умение самостоятельно обследовать предмет и определять его свойства, сформируют умения отвечать на вопросы воспитателя;</a:t>
            </a:r>
          </a:p>
          <a:p>
            <a:pPr algn="just">
              <a:buNone/>
            </a:pPr>
            <a:r>
              <a:rPr lang="ru-RU" sz="6400" cap="none" dirty="0" smtClean="0">
                <a:solidFill>
                  <a:schemeClr val="accent1">
                    <a:lumMod val="50000"/>
                  </a:schemeClr>
                </a:solidFill>
                <a:latin typeface="Times New Roman" pitchFamily="18" charset="0"/>
                <a:cs typeface="Times New Roman" pitchFamily="18" charset="0"/>
              </a:rPr>
              <a:t>Воспитательные: пробуждать интерес к творческим проявлениям в игре и игровому общению со сверстниками, развивать умение передавать эмоциональные состояния (грусть, радость). </a:t>
            </a:r>
          </a:p>
          <a:p>
            <a:pPr algn="just">
              <a:buNone/>
            </a:pPr>
            <a:r>
              <a:rPr lang="ru-RU" sz="6400" cap="none" dirty="0" smtClean="0">
                <a:solidFill>
                  <a:schemeClr val="accent1">
                    <a:lumMod val="50000"/>
                  </a:schemeClr>
                </a:solidFill>
                <a:latin typeface="Times New Roman" pitchFamily="18" charset="0"/>
                <a:cs typeface="Times New Roman" pitchFamily="18" charset="0"/>
              </a:rPr>
              <a:t>Словарь: объяснение незнакомых слов (изба лубяная, ледяная).</a:t>
            </a:r>
          </a:p>
          <a:p>
            <a:pPr algn="just">
              <a:buNone/>
            </a:pPr>
            <a:r>
              <a:rPr lang="ru-RU" sz="6400" cap="none" dirty="0" smtClean="0">
                <a:solidFill>
                  <a:schemeClr val="accent1">
                    <a:lumMod val="50000"/>
                  </a:schemeClr>
                </a:solidFill>
                <a:latin typeface="Times New Roman" pitchFamily="18" charset="0"/>
                <a:cs typeface="Times New Roman" pitchFamily="18" charset="0"/>
              </a:rPr>
              <a:t>Форма проведения:  интегрированная непосредственно образовательная деятельность.</a:t>
            </a:r>
          </a:p>
          <a:p>
            <a:pPr algn="just">
              <a:buNone/>
            </a:pPr>
            <a:r>
              <a:rPr lang="ru-RU" sz="6400" cap="none" dirty="0" smtClean="0">
                <a:solidFill>
                  <a:schemeClr val="accent1">
                    <a:lumMod val="50000"/>
                  </a:schemeClr>
                </a:solidFill>
                <a:latin typeface="Times New Roman" pitchFamily="18" charset="0"/>
                <a:cs typeface="Times New Roman" pitchFamily="18" charset="0"/>
              </a:rPr>
              <a:t>Методические приемы: художественное слово, игровая мотивация, беседа, объяснение, показ театра, музыкальное сопровождение, гимнастика для глаз, продуктивная деятельность.</a:t>
            </a:r>
          </a:p>
          <a:p>
            <a:pPr algn="just">
              <a:buNone/>
            </a:pPr>
            <a:r>
              <a:rPr lang="ru-RU" sz="6400" cap="none" dirty="0" smtClean="0">
                <a:solidFill>
                  <a:schemeClr val="accent1">
                    <a:lumMod val="50000"/>
                  </a:schemeClr>
                </a:solidFill>
                <a:latin typeface="Times New Roman" pitchFamily="18" charset="0"/>
                <a:cs typeface="Times New Roman" pitchFamily="18" charset="0"/>
              </a:rPr>
              <a:t>Материалы и оборудование: демонстрационный материал: ширма, игрушки - зайчик, петушок, волк, медведь, собачка, лиса, фонарик, строительный материал.</a:t>
            </a:r>
          </a:p>
          <a:p>
            <a:pPr>
              <a:buNone/>
            </a:pPr>
            <a:r>
              <a:rPr lang="ru-RU" sz="6400" cap="none" dirty="0" smtClean="0">
                <a:solidFill>
                  <a:schemeClr val="accent1">
                    <a:lumMod val="50000"/>
                  </a:schemeClr>
                </a:solidFill>
                <a:latin typeface="Times New Roman" pitchFamily="18" charset="0"/>
                <a:cs typeface="Times New Roman" pitchFamily="18" charset="0"/>
              </a:rPr>
              <a:t>Ожидаемый результат: дети познакомились с русской народной сказкой и поняли смысл произведения.</a:t>
            </a:r>
          </a:p>
          <a:p>
            <a:pPr algn="just">
              <a:buNone/>
            </a:pPr>
            <a:endParaRPr lang="ru-RU" sz="6000" dirty="0" smtClean="0">
              <a:solidFill>
                <a:schemeClr val="accent1">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86764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2955" y="257128"/>
            <a:ext cx="5948235" cy="33458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28097" y="226975"/>
            <a:ext cx="5539876" cy="3389682"/>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3534770" y="3711647"/>
            <a:ext cx="5268036" cy="2963269"/>
          </a:xfrm>
          <a:prstGeom prst="rect">
            <a:avLst/>
          </a:prstGeom>
          <a:noFill/>
          <a:ln w="9525">
            <a:noFill/>
            <a:miter lim="800000"/>
            <a:headEnd/>
            <a:tailEnd/>
          </a:ln>
          <a:effectLst/>
        </p:spPr>
      </p:pic>
    </p:spTree>
    <p:extLst>
      <p:ext uri="{BB962C8B-B14F-4D97-AF65-F5344CB8AC3E}">
        <p14:creationId xmlns:p14="http://schemas.microsoft.com/office/powerpoint/2010/main" xmlns="" val="169705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2137" y="263951"/>
            <a:ext cx="6227257" cy="350283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908654" y="3828423"/>
            <a:ext cx="5060433" cy="28464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878471" y="321656"/>
            <a:ext cx="5007615" cy="3446287"/>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518614" y="3872079"/>
            <a:ext cx="4885899" cy="2760734"/>
          </a:xfrm>
          <a:prstGeom prst="rect">
            <a:avLst/>
          </a:prstGeom>
          <a:noFill/>
          <a:ln w="9525">
            <a:noFill/>
            <a:miter lim="800000"/>
            <a:headEnd/>
            <a:tailEnd/>
          </a:ln>
          <a:effectLst/>
        </p:spPr>
      </p:pic>
    </p:spTree>
    <p:extLst>
      <p:ext uri="{BB962C8B-B14F-4D97-AF65-F5344CB8AC3E}">
        <p14:creationId xmlns:p14="http://schemas.microsoft.com/office/powerpoint/2010/main" xmlns="" val="49302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272954" y="1070496"/>
            <a:ext cx="7219160" cy="406077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06519" y="4032679"/>
            <a:ext cx="4203511" cy="2647900"/>
          </a:xfrm>
          <a:prstGeom prst="rect">
            <a:avLst/>
          </a:prstGeom>
        </p:spPr>
      </p:pic>
      <p:pic>
        <p:nvPicPr>
          <p:cNvPr id="7" name="Объект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26715" y="520707"/>
            <a:ext cx="4228723" cy="3259723"/>
          </a:xfrm>
          <a:prstGeom prst="rect">
            <a:avLst/>
          </a:prstGeom>
        </p:spPr>
      </p:pic>
      <p:sp>
        <p:nvSpPr>
          <p:cNvPr id="6" name="Содержимое 3"/>
          <p:cNvSpPr txBox="1">
            <a:spLocks/>
          </p:cNvSpPr>
          <p:nvPr/>
        </p:nvSpPr>
        <p:spPr>
          <a:xfrm>
            <a:off x="913774" y="382138"/>
            <a:ext cx="5063945" cy="409432"/>
          </a:xfrm>
          <a:prstGeom prst="rect">
            <a:avLst/>
          </a:prstGeom>
        </p:spPr>
        <p:txBody>
          <a:bodyPr vert="horz" lIns="91440" tIns="45720" rIns="91440" bIns="45720" rtlCol="0">
            <a:normAutofit fontScale="92500" lnSpcReduction="20000"/>
          </a:bodyPr>
          <a:lstStyle/>
          <a:p>
            <a:pPr marL="228600" marR="0" lvl="0" indent="-228600" algn="ctr" defTabSz="914400" rtl="0" eaLnBrk="1" fontAlgn="auto" latinLnBrk="0" hangingPunct="1">
              <a:lnSpc>
                <a:spcPct val="120000"/>
              </a:lnSpc>
              <a:spcBef>
                <a:spcPts val="1000"/>
              </a:spcBef>
              <a:spcAft>
                <a:spcPts val="0"/>
              </a:spcAft>
              <a:buClr>
                <a:schemeClr val="tx1"/>
              </a:buClr>
              <a:buSzTx/>
              <a:tabLst/>
              <a:defRPr/>
            </a:pPr>
            <a:r>
              <a:rPr kumimoji="0" lang="ru-RU" sz="2000" b="1" i="0" u="none" strike="noStrike" kern="1200" cap="all"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Речевой</a:t>
            </a:r>
            <a:r>
              <a:rPr kumimoji="0" lang="ru-RU" sz="2000" b="1" i="0" u="none" strike="noStrike" kern="1200" cap="all" spc="0" normalizeH="0" noProof="0" dirty="0" smtClean="0">
                <a:ln>
                  <a:noFill/>
                </a:ln>
                <a:solidFill>
                  <a:schemeClr val="accent1">
                    <a:lumMod val="50000"/>
                  </a:schemeClr>
                </a:solidFill>
                <a:effectLst/>
                <a:uLnTx/>
                <a:uFillTx/>
                <a:latin typeface="Times New Roman" pitchFamily="18" charset="0"/>
                <a:cs typeface="Times New Roman" pitchFamily="18" charset="0"/>
              </a:rPr>
              <a:t> уголок</a:t>
            </a:r>
            <a:endParaRPr kumimoji="0" lang="ru-RU" sz="2000" b="1" i="0" u="none" strike="noStrike" kern="1200" cap="all"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214516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3"/>
          </p:nvPr>
        </p:nvSpPr>
        <p:spPr>
          <a:xfrm>
            <a:off x="913774" y="941696"/>
            <a:ext cx="10363826" cy="4849503"/>
          </a:xfrm>
        </p:spPr>
        <p:txBody>
          <a:bodyPr>
            <a:normAutofit/>
          </a:bodyPr>
          <a:lstStyle/>
          <a:p>
            <a:pPr algn="just">
              <a:buNone/>
            </a:pPr>
            <a:r>
              <a:rPr lang="ru-RU" sz="2800" b="1" cap="none" dirty="0" smtClean="0">
                <a:solidFill>
                  <a:schemeClr val="accent1">
                    <a:lumMod val="50000"/>
                  </a:schemeClr>
                </a:solidFill>
                <a:latin typeface="Times New Roman" pitchFamily="18" charset="0"/>
                <a:cs typeface="Times New Roman" pitchFamily="18" charset="0"/>
              </a:rPr>
              <a:t>Вывод:</a:t>
            </a:r>
            <a:r>
              <a:rPr lang="ru-RU" sz="2800" cap="none" dirty="0" smtClean="0">
                <a:solidFill>
                  <a:schemeClr val="accent1">
                    <a:lumMod val="50000"/>
                  </a:schemeClr>
                </a:solidFill>
                <a:latin typeface="Times New Roman" pitchFamily="18" charset="0"/>
                <a:cs typeface="Times New Roman" pitchFamily="18" charset="0"/>
              </a:rPr>
              <a:t> так на моем занятии изменив конец сказки, построив дом для лисы, тем самым проявили доброжелательное отношение к отрицательному герою.</a:t>
            </a:r>
          </a:p>
          <a:p>
            <a:pPr algn="just">
              <a:buNone/>
            </a:pPr>
            <a:r>
              <a:rPr lang="ru-RU" sz="2800" cap="none" dirty="0" smtClean="0">
                <a:solidFill>
                  <a:schemeClr val="accent1">
                    <a:lumMod val="50000"/>
                  </a:schemeClr>
                </a:solidFill>
                <a:latin typeface="Times New Roman" pitchFamily="18" charset="0"/>
                <a:cs typeface="Times New Roman" pitchFamily="18" charset="0"/>
              </a:rPr>
              <a:t>Р</a:t>
            </a:r>
            <a:r>
              <a:rPr lang="ru-RU" sz="2800" cap="none" dirty="0" smtClean="0">
                <a:solidFill>
                  <a:schemeClr val="accent1">
                    <a:lumMod val="50000"/>
                  </a:schemeClr>
                </a:solidFill>
                <a:latin typeface="Times New Roman" pitchFamily="18" charset="0"/>
                <a:cs typeface="Times New Roman" pitchFamily="18" charset="0"/>
              </a:rPr>
              <a:t>усские сказки, полные чудесного вымысла, драматических ситуаций, противостояния добра и зла, не только развлекают и радуют детей, но и закладывают основы нравственности.</a:t>
            </a:r>
            <a:br>
              <a:rPr lang="ru-RU" sz="2800" cap="none" dirty="0" smtClean="0">
                <a:solidFill>
                  <a:schemeClr val="accent1">
                    <a:lumMod val="50000"/>
                  </a:schemeClr>
                </a:solidFill>
                <a:latin typeface="Times New Roman" pitchFamily="18" charset="0"/>
                <a:cs typeface="Times New Roman" pitchFamily="18" charset="0"/>
              </a:rPr>
            </a:br>
            <a:r>
              <a:rPr lang="ru-RU" sz="2800" cap="none" dirty="0" smtClean="0">
                <a:solidFill>
                  <a:schemeClr val="accent1">
                    <a:lumMod val="50000"/>
                  </a:schemeClr>
                </a:solidFill>
                <a:latin typeface="Times New Roman" pitchFamily="18" charset="0"/>
                <a:cs typeface="Times New Roman" pitchFamily="18" charset="0"/>
              </a:rPr>
              <a:t/>
            </a:r>
            <a:br>
              <a:rPr lang="ru-RU" sz="2800" cap="none" dirty="0" smtClean="0">
                <a:solidFill>
                  <a:schemeClr val="accent1">
                    <a:lumMod val="50000"/>
                  </a:schemeClr>
                </a:solidFill>
                <a:latin typeface="Times New Roman" pitchFamily="18" charset="0"/>
                <a:cs typeface="Times New Roman" pitchFamily="18" charset="0"/>
              </a:rPr>
            </a:br>
            <a:endParaRPr lang="ru-RU" sz="2800" cap="none" dirty="0" smtClean="0">
              <a:solidFill>
                <a:schemeClr val="accent1">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412441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9317" y="773724"/>
            <a:ext cx="10588283" cy="5017476"/>
          </a:xfrm>
        </p:spPr>
        <p:txBody>
          <a:bodyPr>
            <a:normAutofit/>
          </a:bodyPr>
          <a:lstStyle/>
          <a:p>
            <a:pPr marL="0" indent="0" algn="ctr">
              <a:buNone/>
            </a:pPr>
            <a:endParaRPr lang="ru-RU" sz="6600" dirty="0" smtClean="0">
              <a:solidFill>
                <a:srgbClr val="7030A0"/>
              </a:solidFill>
            </a:endParaRPr>
          </a:p>
          <a:p>
            <a:pPr marL="0" indent="0" algn="ctr">
              <a:buNone/>
            </a:pPr>
            <a:r>
              <a:rPr lang="ru-RU" sz="6600" dirty="0" smtClean="0">
                <a:solidFill>
                  <a:schemeClr val="accent1">
                    <a:lumMod val="50000"/>
                  </a:schemeClr>
                </a:solidFill>
                <a:latin typeface="Times New Roman" pitchFamily="18" charset="0"/>
                <a:cs typeface="Times New Roman" pitchFamily="18" charset="0"/>
              </a:rPr>
              <a:t>Спасибо за внимание!</a:t>
            </a:r>
            <a:endParaRPr lang="ru-RU" sz="66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0626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515</TotalTime>
  <Words>333</Words>
  <Application>Microsoft Office PowerPoint</Application>
  <PresentationFormat>Произвольный</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Капля</vt:lpstr>
      <vt:lpstr>Поддержка взрослыми доброжелательного отношения детей друг к другу  и взаимодействия детей друг с другом в развитии речи </vt:lpstr>
      <vt:lpstr>Слайд 2</vt:lpstr>
      <vt:lpstr>Слайд 3</vt:lpstr>
      <vt:lpstr>Слайд 4</vt:lpstr>
      <vt:lpstr>Слайд 5</vt:lpstr>
      <vt:lpstr>Слайд 6</vt:lpstr>
      <vt:lpstr>Слайд 7</vt:lpstr>
      <vt:lpstr>Слайд 8</vt:lpstr>
      <vt:lpstr>Слайд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речи детей младшего дошкольного возраста как приоритетная задача воспитателя.</dc:title>
  <dc:creator>Администратор</dc:creator>
  <cp:lastModifiedBy>acer</cp:lastModifiedBy>
  <cp:revision>40</cp:revision>
  <dcterms:created xsi:type="dcterms:W3CDTF">2020-03-01T14:13:55Z</dcterms:created>
  <dcterms:modified xsi:type="dcterms:W3CDTF">2021-06-17T11:57:36Z</dcterms:modified>
</cp:coreProperties>
</file>