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4" r:id="rId3"/>
    <p:sldId id="296" r:id="rId4"/>
    <p:sldId id="295" r:id="rId5"/>
    <p:sldId id="265" r:id="rId6"/>
    <p:sldId id="301" r:id="rId7"/>
    <p:sldId id="302" r:id="rId8"/>
    <p:sldId id="304" r:id="rId9"/>
    <p:sldId id="305" r:id="rId10"/>
    <p:sldId id="303" r:id="rId11"/>
    <p:sldId id="299" r:id="rId12"/>
    <p:sldId id="262" r:id="rId13"/>
    <p:sldId id="298" r:id="rId14"/>
    <p:sldId id="275" r:id="rId15"/>
    <p:sldId id="276" r:id="rId16"/>
    <p:sldId id="277" r:id="rId17"/>
    <p:sldId id="286" r:id="rId18"/>
    <p:sldId id="290" r:id="rId19"/>
    <p:sldId id="291" r:id="rId20"/>
    <p:sldId id="306" r:id="rId21"/>
    <p:sldId id="278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>
            <a:spLocks noChangeArrowheads="1"/>
          </p:cNvSpPr>
          <p:nvPr/>
        </p:nvSpPr>
        <p:spPr bwMode="auto">
          <a:xfrm>
            <a:off x="611188" y="0"/>
            <a:ext cx="7488237" cy="3000372"/>
          </a:xfrm>
          <a:prstGeom prst="horizontalScroll">
            <a:avLst>
              <a:gd name="adj" fmla="val 12500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38100" algn="ctr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Краткосрочный проект </a:t>
            </a:r>
          </a:p>
          <a:p>
            <a:pPr algn="ctr" eaLnBrk="1" hangingPunct="1"/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ВОЛШЕБНИЦА-ВОДА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eaLnBrk="1" hangingPunct="1"/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 </a:t>
            </a:r>
          </a:p>
          <a:p>
            <a:pPr algn="ctr" eaLnBrk="1" hangingPunct="1"/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МБДОУ ВЦРР </a:t>
            </a:r>
            <a:r>
              <a:rPr lang="ru-RU" alt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/с 2 </a:t>
            </a:r>
            <a:endParaRPr lang="ru-RU" alt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Эпатова</a:t>
            </a:r>
            <a:r>
              <a:rPr lang="ru-RU" alt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Е.Н</a:t>
            </a:r>
            <a:endParaRPr lang="ru-RU" alt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 descr="C:\Users\koiu\Documents\2685278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3137" y="2857495"/>
            <a:ext cx="4609193" cy="36577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войная волна 2"/>
          <p:cNvSpPr>
            <a:spLocks noChangeArrowheads="1"/>
          </p:cNvSpPr>
          <p:nvPr/>
        </p:nvSpPr>
        <p:spPr bwMode="auto">
          <a:xfrm>
            <a:off x="142844" y="142852"/>
            <a:ext cx="8785225" cy="2144727"/>
          </a:xfrm>
          <a:prstGeom prst="doubleWave">
            <a:avLst>
              <a:gd name="adj1" fmla="val 6250"/>
              <a:gd name="adj2" fmla="val 0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34925" algn="ctr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Экспериментируем </a:t>
            </a:r>
          </a:p>
          <a:p>
            <a:pPr algn="ctr">
              <a:defRPr/>
            </a:pP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вместе с детьми. </a:t>
            </a:r>
            <a:endParaRPr lang="ru-RU" sz="3600" b="1" dirty="0">
              <a:ln>
                <a:solidFill>
                  <a:srgbClr val="66330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4" descr="C:\Users\koiu\Desktop\depositphotos_183817964-stock-illustration-set-of-various-devices-for.jpg"/>
          <p:cNvPicPr>
            <a:picLocks noChangeAspect="1" noChangeArrowheads="1"/>
          </p:cNvPicPr>
          <p:nvPr/>
        </p:nvPicPr>
        <p:blipFill>
          <a:blip r:embed="rId3" cstate="print"/>
          <a:srcRect t="-2" b="10345"/>
          <a:stretch>
            <a:fillRect/>
          </a:stretch>
        </p:blipFill>
        <p:spPr bwMode="auto">
          <a:xfrm>
            <a:off x="2643174" y="2500306"/>
            <a:ext cx="4035423" cy="4158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1473" y="142853"/>
            <a:ext cx="392908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лед.</a:t>
            </a:r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28575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59570">
                    <a:schemeClr val="tx2">
                      <a:lumMod val="75000"/>
                    </a:schemeClr>
                  </a:gs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pic>
        <p:nvPicPr>
          <p:cNvPr id="1946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214290"/>
            <a:ext cx="3378223" cy="26210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ертикальный свиток 6"/>
          <p:cNvSpPr>
            <a:spLocks noChangeArrowheads="1"/>
          </p:cNvSpPr>
          <p:nvPr/>
        </p:nvSpPr>
        <p:spPr bwMode="auto">
          <a:xfrm>
            <a:off x="0" y="1428736"/>
            <a:ext cx="3786182" cy="5214974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altLang="ru-RU" sz="2000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2910" y="2071678"/>
            <a:ext cx="25717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Гололед</a:t>
            </a:r>
            <a: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b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Лед у дома, у ворот.</a:t>
            </a:r>
            <a:b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скользить по льду,</a:t>
            </a:r>
            <a:b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куда по льду пойду</a:t>
            </a:r>
            <a: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defRPr/>
            </a:pPr>
            <a: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едва лишь сделал шаг,</a:t>
            </a:r>
            <a:b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дорожку тут же – шмяк!</a:t>
            </a:r>
            <a:b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в садик мне дойти?</a:t>
            </a:r>
            <a:b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n>
                  <a:solidFill>
                    <a:schemeClr val="accent1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ползком туда ж ползти!</a:t>
            </a:r>
          </a:p>
          <a:p>
            <a:pPr algn="ctr">
              <a:defRPr/>
            </a:pPr>
            <a:endParaRPr lang="ru-RU" sz="2000" b="1" i="1" dirty="0">
              <a:ln>
                <a:solidFill>
                  <a:schemeClr val="accent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разные презентации\20220311_1706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304601" y="3267639"/>
            <a:ext cx="3852649" cy="2889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tas\Desktop\2022 год\20220322_114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24163" y="995643"/>
            <a:ext cx="4071968" cy="3223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643174" y="142852"/>
            <a:ext cx="3929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Сосульки. 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stas\Desktop\2022 год\20220322_114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15404" y="3471084"/>
            <a:ext cx="3622459" cy="282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stas\Desktop\2022 год\20220322_114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07835" y="892967"/>
            <a:ext cx="3929090" cy="314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3" y="3737"/>
            <a:ext cx="3000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Снег</a:t>
            </a:r>
            <a:r>
              <a:rPr lang="ru-RU" sz="6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6000" b="1" dirty="0">
              <a:ln w="222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4876" y="0"/>
            <a:ext cx="3960813" cy="270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Вертикальный свиток 10"/>
          <p:cNvSpPr>
            <a:spLocks noChangeArrowheads="1"/>
          </p:cNvSpPr>
          <p:nvPr/>
        </p:nvSpPr>
        <p:spPr bwMode="auto">
          <a:xfrm>
            <a:off x="160338" y="1785926"/>
            <a:ext cx="3998912" cy="4572032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обычно в январе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 снега во дворе,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беда невелика –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Слепим мы снеговика!</a:t>
            </a:r>
          </a:p>
          <a:p>
            <a:pPr>
              <a:defRPr/>
            </a:pPr>
            <a:endParaRPr lang="ru-RU" sz="20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785787" y="3643314"/>
            <a:ext cx="25003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 идёт, стоят машины,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шины не шуршат.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городе сегодня-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Самый снежный, снегопад!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1\Desktop\все фото\фото дети 2020 - 21\IMG-20201218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903721"/>
            <a:ext cx="3214710" cy="3782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428860" y="142852"/>
            <a:ext cx="49292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Опыты со Снегом. </a:t>
            </a:r>
          </a:p>
          <a:p>
            <a:pPr algn="ctr"/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Игра «Цветной снег»</a:t>
            </a:r>
            <a:r>
              <a:rPr lang="ru-RU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as\Desktop\2022 год\20220322_114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2909" y="1785927"/>
            <a:ext cx="5072099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stas\Desktop\2022 год\20220322_115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94450" y="1734848"/>
            <a:ext cx="5143534" cy="4245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2852"/>
            <a:ext cx="8643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ИЗУЧАЕМ ЗНАЧЕНИЕ ВОДЫ В ПРИРОДЕ.</a:t>
            </a:r>
          </a:p>
          <a:p>
            <a:pPr algn="ctr"/>
            <a:r>
              <a:rPr lang="ru-RU" sz="20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as\Desktop\2022 год\20220322_1151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00061" y="1071541"/>
            <a:ext cx="4000485" cy="3000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новое задание\Эпатова Е.Н\экология\20210423_150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964785"/>
            <a:ext cx="3571900" cy="289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D:\новое задание\Эпатова Е.Н\экология\IMG-20200903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642918"/>
            <a:ext cx="2411033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новое задание\Эпатова Е.Н\экология\20220315_1616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0579" y="571480"/>
            <a:ext cx="2943421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свиток 2"/>
          <p:cNvSpPr>
            <a:spLocks noChangeArrowheads="1"/>
          </p:cNvSpPr>
          <p:nvPr/>
        </p:nvSpPr>
        <p:spPr bwMode="auto">
          <a:xfrm>
            <a:off x="160338" y="214291"/>
            <a:ext cx="2982902" cy="5143535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Воды 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обыкновенной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В стаканчик набери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Соломинку простую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Я в воду опущу.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Потом слегка подую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В соломинку — и вот,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Бурлит вода простая </a:t>
            </a:r>
          </a:p>
          <a:p>
            <a:pPr algn="ctr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  Морем пузырьков.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026" name="Picture 2" descr="C:\Users\stas\Desktop\2022 год\20220322_151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214290"/>
            <a:ext cx="3357586" cy="235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tas\Desktop\2022 год\20220322_151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625322"/>
            <a:ext cx="5643570" cy="423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зные презентации\20210921_160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разные презентации\20210923_155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5311" y="3357562"/>
            <a:ext cx="4457456" cy="3343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stas\Desktop\2022 год\20220322_092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42852"/>
            <a:ext cx="4100266" cy="307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ертикальный свиток 4"/>
          <p:cNvSpPr>
            <a:spLocks noChangeArrowheads="1"/>
          </p:cNvSpPr>
          <p:nvPr/>
        </p:nvSpPr>
        <p:spPr bwMode="auto">
          <a:xfrm>
            <a:off x="642910" y="3286124"/>
            <a:ext cx="3357554" cy="3357585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Водичка, вода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исовать будем всегда.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стаканчик  водички набираем рисунок  красивый получаем</a:t>
            </a:r>
            <a:endParaRPr lang="ru-RU" altLang="ru-RU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>
            <a:spLocks noChangeArrowheads="1"/>
          </p:cNvSpPr>
          <p:nvPr/>
        </p:nvSpPr>
        <p:spPr bwMode="auto">
          <a:xfrm>
            <a:off x="3286116" y="1214422"/>
            <a:ext cx="2500330" cy="3214710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Водичка, вода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Закатали рукава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Будем руки мы мыть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Мылом мылить 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сушить </a:t>
            </a:r>
            <a:endParaRPr lang="ru-RU" altLang="ru-RU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42852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Пальчиковая игра. </a:t>
            </a:r>
            <a:endParaRPr lang="ru-RU" sz="3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stas\Desktop\2022 год\20220322_1211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41136" y="2955723"/>
            <a:ext cx="4214843" cy="3161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stas\Desktop\2022 год\20220322_12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60166" y="1297761"/>
            <a:ext cx="4667238" cy="3500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>
            <a:spLocks noChangeArrowheads="1"/>
          </p:cNvSpPr>
          <p:nvPr/>
        </p:nvSpPr>
        <p:spPr bwMode="auto">
          <a:xfrm>
            <a:off x="3143240" y="642918"/>
            <a:ext cx="3357586" cy="5929354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Водичка, водичка умой кукле  личико, 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Чтобы глазки блестели, 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Чтобы щечки краснели 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Чтоб смеялся роток, 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Чтоб кусался зубок.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Дашенька-красавица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Никому не нравится.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Что же с ней случилось?</a:t>
            </a:r>
            <a:b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</a:rPr>
              <a:t>А просто не умылась</a:t>
            </a:r>
            <a:r>
              <a:rPr lang="ru-RU" sz="2000" b="1" i="1" dirty="0" smtClean="0">
                <a:solidFill>
                  <a:srgbClr val="0070C0"/>
                </a:solidFill>
                <a:latin typeface="-apple-system"/>
              </a:rPr>
              <a:t>.</a:t>
            </a:r>
            <a:endParaRPr lang="ru-RU" sz="2000" b="1" i="1" dirty="0" smtClean="0">
              <a:solidFill>
                <a:srgbClr val="0070C0"/>
              </a:solidFill>
            </a:endParaRPr>
          </a:p>
          <a:p>
            <a:pPr algn="ctr"/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9" y="0"/>
            <a:ext cx="4370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Купание куклы. </a:t>
            </a:r>
            <a:endParaRPr lang="ru-RU" sz="3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as\Desktop\2022 год\20220322_154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68022" y="2232978"/>
            <a:ext cx="3576413" cy="2682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tas\Desktop\2022 год\20220322_154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640558" y="2069262"/>
            <a:ext cx="4838459" cy="3128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2"/>
          <p:cNvSpPr>
            <a:spLocks noChangeArrowheads="1"/>
          </p:cNvSpPr>
          <p:nvPr/>
        </p:nvSpPr>
        <p:spPr bwMode="auto">
          <a:xfrm>
            <a:off x="285720" y="0"/>
            <a:ext cx="8607455" cy="6381750"/>
          </a:xfrm>
          <a:prstGeom prst="horizontalScroll">
            <a:avLst>
              <a:gd name="adj" fmla="val 13134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38100" algn="ctr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algn="just" eaLnBrk="1" hangingPunct="1"/>
            <a:r>
              <a:rPr lang="ru-RU" altLang="ru-RU" sz="1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Цели проекта :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</a:rPr>
              <a:t>1</a:t>
            </a:r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</a:rPr>
              <a:t>. Ознакомить  детей  с разнообразием  состояния воды, показать, где и в каком виде существует вода.</a:t>
            </a:r>
          </a:p>
          <a:p>
            <a:pPr algn="just" eaLnBrk="1" hangingPunct="1"/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</a:rPr>
              <a:t>2. Способствовать формированию представлений детей о воде, важности воды для всех живых организмов, расширение знаний детей о свойствах воды.</a:t>
            </a:r>
          </a:p>
          <a:p>
            <a:pPr algn="just" eaLnBrk="1" hangingPunct="1"/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</a:rPr>
              <a:t>3. Способствовать формированию познавательного интереса к природе.</a:t>
            </a:r>
          </a:p>
          <a:p>
            <a:pPr algn="just"/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</a:rPr>
              <a:t>4. Способствовать развитию познавательной активности детей  в 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</a:rPr>
              <a:t>процессе опытно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itchFamily="18" charset="0"/>
              </a:rPr>
              <a:t>- экспериментальной деятельности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</a:rPr>
              <a:t>.</a:t>
            </a:r>
            <a:r>
              <a:rPr lang="ru-RU" alt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altLang="ru-RU" sz="16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1. Создать условия для выявления свойств и качеств воды (вкус, цвет, запах, холодная , теплая и т.д.).</a:t>
            </a:r>
          </a:p>
          <a:p>
            <a:pPr algn="just"/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Познакомить с процессами превращения льда и снега – в воду.</a:t>
            </a:r>
          </a:p>
          <a:p>
            <a:pPr algn="just"/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Способствовать развитию познавательной активности в процессе экспериментирования.</a:t>
            </a:r>
          </a:p>
          <a:p>
            <a:pPr algn="just"/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Способствовать развитию любознательности, мышления и речи детей.</a:t>
            </a:r>
          </a:p>
          <a:p>
            <a:pPr algn="just"/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Воспитывать чувство взаимопомощи, аккуратности при проведении опытов (экспериментов).</a:t>
            </a:r>
          </a:p>
          <a:p>
            <a:pPr algn="just"/>
            <a:r>
              <a:rPr lang="ru-RU" altLang="ru-RU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6. Воспитывать у детей бережное отношение к воде</a:t>
            </a:r>
            <a:endParaRPr lang="ru-RU" altLang="ru-RU" sz="1600" b="1" dirty="0" smtClean="0">
              <a:solidFill>
                <a:srgbClr val="0070C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ru-RU" altLang="ru-RU" sz="16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</a:pPr>
            <a:endParaRPr lang="ru-RU" altLang="ru-RU" b="1" dirty="0">
              <a:latin typeface="Times New Roman" pitchFamily="18" charset="0"/>
            </a:endParaRPr>
          </a:p>
          <a:p>
            <a:pPr eaLnBrk="1" hangingPunct="1"/>
            <a:endParaRPr lang="ru-RU" alt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>
            <a:spLocks noChangeArrowheads="1"/>
          </p:cNvSpPr>
          <p:nvPr/>
        </p:nvSpPr>
        <p:spPr bwMode="auto">
          <a:xfrm>
            <a:off x="428596" y="66675"/>
            <a:ext cx="8536017" cy="6530975"/>
          </a:xfrm>
          <a:prstGeom prst="horizontalScroll">
            <a:avLst>
              <a:gd name="adj" fmla="val 13134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38100" algn="ctr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marL="342900" indent="-342900" algn="just" eaLnBrk="1" hangingPunct="1"/>
            <a:r>
              <a:rPr lang="ru-RU" altLang="ru-RU" sz="2000" b="1" i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</a:p>
          <a:p>
            <a:pPr marL="342900" indent="-342900" algn="just" eaLnBrk="1" hangingPunct="1"/>
            <a:endParaRPr lang="ru-RU" altLang="ru-RU" sz="20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buFontTx/>
              <a:buAutoNum type="arabicPeriod"/>
            </a:pP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детей сформируются представления о воде, ее свойствах и качествах.</a:t>
            </a:r>
            <a:endParaRPr lang="ru-RU" altLang="ru-RU" sz="2000" b="1" i="1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/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 Дети приобретут экологически ценный опыт поведения и деятельности в природе.</a:t>
            </a:r>
          </a:p>
          <a:p>
            <a:pPr marL="342900" indent="-342900" algn="just" eaLnBrk="1" hangingPunct="1"/>
            <a:r>
              <a:rPr lang="ru-RU" alt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У </a:t>
            </a:r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детей появятся исследовательские умения, соответствующие возрасту.</a:t>
            </a:r>
          </a:p>
          <a:p>
            <a:pPr marL="342900" indent="-342900" algn="just" eaLnBrk="1" hangingPunct="1"/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 Дети научатся помогать друг другу, быть аккуратными при игре с водой.</a:t>
            </a:r>
          </a:p>
          <a:p>
            <a:pPr marL="342900" indent="-342900" algn="just" eaLnBrk="1" hangingPunct="1"/>
            <a:r>
              <a:rPr lang="ru-RU" altLang="ru-RU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5.  Повысится воспитательная компетентность родителей в экологическом образовании детей.</a:t>
            </a:r>
          </a:p>
          <a:p>
            <a:pPr marL="342900" indent="-342900" eaLnBrk="1" hangingPunct="1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/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/>
            <a:endParaRPr lang="ru-RU" altLang="ru-RU" sz="16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лето 2019\IMG_20190609_152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\Рабочий стол\128464097_3.jpg"/>
          <p:cNvPicPr>
            <a:picLocks noChangeAspect="1" noChangeArrowheads="1"/>
          </p:cNvPicPr>
          <p:nvPr/>
        </p:nvPicPr>
        <p:blipFill>
          <a:blip r:embed="rId3" cstate="print"/>
          <a:srcRect t="30332"/>
          <a:stretch>
            <a:fillRect/>
          </a:stretch>
        </p:blipFill>
        <p:spPr bwMode="auto">
          <a:xfrm>
            <a:off x="1543565" y="3857629"/>
            <a:ext cx="574222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\Рабочий стол\846046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7285" y="1000108"/>
            <a:ext cx="3976715" cy="29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142852"/>
            <a:ext cx="8786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Домашний пруд с рыбками. Музыкальный фонтан</a:t>
            </a:r>
            <a:r>
              <a:rPr lang="ru-RU" sz="32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ru-RU" sz="32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2"/>
          <p:cNvSpPr>
            <a:spLocks noChangeArrowheads="1"/>
          </p:cNvSpPr>
          <p:nvPr/>
        </p:nvSpPr>
        <p:spPr bwMode="auto">
          <a:xfrm>
            <a:off x="500034" y="0"/>
            <a:ext cx="8185179" cy="6858000"/>
          </a:xfrm>
          <a:prstGeom prst="horizontalScroll">
            <a:avLst>
              <a:gd name="adj" fmla="val 12500"/>
            </a:avLst>
          </a:prstGeom>
          <a:blipFill dpi="0" rotWithShape="1">
            <a:blip r:embed="rId2" cstate="print"/>
            <a:srcRect/>
            <a:tile tx="0" ty="0" sx="100000" sy="100000" flip="none" algn="tl"/>
          </a:blipFill>
          <a:ln w="38100" algn="ctr">
            <a:solidFill>
              <a:srgbClr val="996633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3200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Используя воду каждый день, человек не задумывается о том, как она пришла в его дом, сколько на планете осталось пресной воды и хватает ли воды на всех.</a:t>
            </a:r>
          </a:p>
          <a:p>
            <a:pPr algn="ctr"/>
            <a:endParaRPr lang="ru-RU" sz="320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428604"/>
            <a:ext cx="707236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i="1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Берегите воду, она – самое ценное сокровище нашей планеты.</a:t>
            </a:r>
          </a:p>
          <a:p>
            <a:pPr algn="ctr"/>
            <a:endParaRPr lang="ru-RU" sz="2800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Admin\Рабочий стол\315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500174"/>
            <a:ext cx="578647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0034" y="214291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22 марта Всемирный день воды или Всемирный день водных ресурсов.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5" name="Вертикальный свиток 4"/>
          <p:cNvSpPr>
            <a:spLocks noChangeArrowheads="1"/>
          </p:cNvSpPr>
          <p:nvPr/>
        </p:nvSpPr>
        <p:spPr bwMode="auto">
          <a:xfrm>
            <a:off x="0" y="2000240"/>
            <a:ext cx="2928926" cy="3643338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 данным экспертов, человеку ежедневно необходимо не менее 20 литров воды: на питье, приготовление еды и для личной гигиены. </a:t>
            </a:r>
            <a:endParaRPr lang="ru-RU" sz="2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14688" y="136525"/>
            <a:ext cx="3286125" cy="914400"/>
          </a:xfrm>
          <a:prstGeom prst="ellipse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</a:rPr>
              <a:t>Значение водных ресурсов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9850" y="1417638"/>
            <a:ext cx="1520825" cy="914400"/>
          </a:xfrm>
          <a:prstGeom prst="rect">
            <a:avLst/>
          </a:prstGeom>
          <a:solidFill>
            <a:srgbClr val="FFFFCC"/>
          </a:solidFill>
          <a:ln w="317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как среда обитания</a:t>
            </a:r>
          </a:p>
        </p:txBody>
      </p:sp>
      <p:sp>
        <p:nvSpPr>
          <p:cNvPr id="4" name="Блок-схема: процесс 3"/>
          <p:cNvSpPr/>
          <p:nvPr/>
        </p:nvSpPr>
        <p:spPr>
          <a:xfrm>
            <a:off x="1693863" y="1420813"/>
            <a:ext cx="1928812" cy="930275"/>
          </a:xfrm>
          <a:prstGeom prst="flowChartProcess">
            <a:avLst/>
          </a:prstGeom>
          <a:solidFill>
            <a:srgbClr val="FFFFCC"/>
          </a:solidFill>
          <a:ln w="317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Оздоровительно – гигиеническая ценность  </a:t>
            </a:r>
          </a:p>
        </p:txBody>
      </p:sp>
      <p:sp>
        <p:nvSpPr>
          <p:cNvPr id="5" name="Блок-схема: процесс 4"/>
          <p:cNvSpPr/>
          <p:nvPr/>
        </p:nvSpPr>
        <p:spPr>
          <a:xfrm>
            <a:off x="3748088" y="1420813"/>
            <a:ext cx="1720850" cy="952500"/>
          </a:xfrm>
          <a:prstGeom prst="flowChartProcess">
            <a:avLst/>
          </a:prstGeom>
          <a:solidFill>
            <a:srgbClr val="FFFFCC"/>
          </a:solidFill>
          <a:ln w="317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ценность воды</a:t>
            </a:r>
          </a:p>
        </p:txBody>
      </p:sp>
      <p:sp>
        <p:nvSpPr>
          <p:cNvPr id="6" name="Блок-схема: процесс 5"/>
          <p:cNvSpPr/>
          <p:nvPr/>
        </p:nvSpPr>
        <p:spPr>
          <a:xfrm>
            <a:off x="5570538" y="1439863"/>
            <a:ext cx="1628775" cy="928687"/>
          </a:xfrm>
          <a:prstGeom prst="flowChartProcess">
            <a:avLst/>
          </a:prstGeom>
          <a:solidFill>
            <a:srgbClr val="FFFFCC"/>
          </a:solidFill>
          <a:ln w="317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Эстетическая ценность воды</a:t>
            </a:r>
          </a:p>
        </p:txBody>
      </p:sp>
      <p:sp>
        <p:nvSpPr>
          <p:cNvPr id="7" name="Блок-схема: процесс 6"/>
          <p:cNvSpPr/>
          <p:nvPr/>
        </p:nvSpPr>
        <p:spPr>
          <a:xfrm>
            <a:off x="7335838" y="1439863"/>
            <a:ext cx="1714500" cy="928687"/>
          </a:xfrm>
          <a:prstGeom prst="flowChartProcess">
            <a:avLst/>
          </a:prstGeom>
          <a:solidFill>
            <a:srgbClr val="FFFFCC"/>
          </a:solidFill>
          <a:ln w="3175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Самоценность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765800" y="974725"/>
            <a:ext cx="496888" cy="439738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2" idx="3"/>
          </p:cNvCxnSpPr>
          <p:nvPr/>
        </p:nvCxnSpPr>
        <p:spPr>
          <a:xfrm flipH="1">
            <a:off x="3167063" y="917575"/>
            <a:ext cx="528637" cy="496888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095375" y="674688"/>
            <a:ext cx="2141538" cy="717550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2" idx="6"/>
          </p:cNvCxnSpPr>
          <p:nvPr/>
        </p:nvCxnSpPr>
        <p:spPr>
          <a:xfrm>
            <a:off x="6500813" y="593725"/>
            <a:ext cx="1833562" cy="819150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Блок-схема: альтернативный процесс 26"/>
          <p:cNvSpPr/>
          <p:nvPr/>
        </p:nvSpPr>
        <p:spPr>
          <a:xfrm>
            <a:off x="133350" y="2792413"/>
            <a:ext cx="1373188" cy="3595687"/>
          </a:xfrm>
          <a:prstGeom prst="flowChartAlternateProcess">
            <a:avLst/>
          </a:prstGeom>
          <a:solidFill>
            <a:srgbClr val="FFFFCC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Необходимое условие для жизни людей, животных, растений</a:t>
            </a:r>
          </a:p>
        </p:txBody>
      </p:sp>
      <p:sp>
        <p:nvSpPr>
          <p:cNvPr id="28" name="Блок-схема: альтернативный процесс 27"/>
          <p:cNvSpPr/>
          <p:nvPr/>
        </p:nvSpPr>
        <p:spPr>
          <a:xfrm>
            <a:off x="1620838" y="2808288"/>
            <a:ext cx="1785937" cy="3609975"/>
          </a:xfrm>
          <a:prstGeom prst="flowChartAlternateProcess">
            <a:avLst/>
          </a:prstGeom>
          <a:solidFill>
            <a:srgbClr val="FFFFCC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для гигиенических процедур, поддерживает и укрепляет здоровье человека: снимает усталость, поднимает настроение, используется для закаливания</a:t>
            </a:r>
          </a:p>
        </p:txBody>
      </p:sp>
      <p:sp>
        <p:nvSpPr>
          <p:cNvPr id="29" name="Блок-схема: альтернативный процесс 28"/>
          <p:cNvSpPr/>
          <p:nvPr/>
        </p:nvSpPr>
        <p:spPr>
          <a:xfrm>
            <a:off x="3622675" y="2820988"/>
            <a:ext cx="1714500" cy="3608387"/>
          </a:xfrm>
          <a:prstGeom prst="flowChartAlternateProcess">
            <a:avLst/>
          </a:prstGeom>
          <a:solidFill>
            <a:srgbClr val="FFFFCC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 в быту (стирка, уборка);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заводах, гидроэлектростанциях (для выработки электроэнергии), в водоемах разводят рыб</a:t>
            </a:r>
          </a:p>
        </p:txBody>
      </p:sp>
      <p:sp>
        <p:nvSpPr>
          <p:cNvPr id="30" name="Блок-схема: альтернативный процесс 29"/>
          <p:cNvSpPr/>
          <p:nvPr/>
        </p:nvSpPr>
        <p:spPr>
          <a:xfrm>
            <a:off x="5451475" y="2820988"/>
            <a:ext cx="1866900" cy="3608387"/>
          </a:xfrm>
          <a:prstGeom prst="flowChartAlternateProcess">
            <a:avLst/>
          </a:prstGeom>
          <a:solidFill>
            <a:srgbClr val="FFFFCC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Наблюдая за морем, речкой, водопадом, человек испытывает удовольствие, наполняется положительными эмоциями. Свои впечатления передает в произведениях искусства(музыке, поэзии, картинах)</a:t>
            </a:r>
          </a:p>
        </p:txBody>
      </p:sp>
      <p:sp>
        <p:nvSpPr>
          <p:cNvPr id="32" name="Блок-схема: альтернативный процесс 31"/>
          <p:cNvSpPr/>
          <p:nvPr/>
        </p:nvSpPr>
        <p:spPr>
          <a:xfrm>
            <a:off x="7589838" y="2849563"/>
            <a:ext cx="1463675" cy="3635375"/>
          </a:xfrm>
          <a:prstGeom prst="flowChartAlternateProcess">
            <a:avLst/>
          </a:prstGeom>
          <a:solidFill>
            <a:srgbClr val="FFFFCC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 – уникальная экосистема. Оберегая даже самый маленький ее элемент – ручеек, человек способствует сохранению  природы земли</a:t>
            </a:r>
          </a:p>
        </p:txBody>
      </p:sp>
      <p:sp>
        <p:nvSpPr>
          <p:cNvPr id="33" name="Стрелка вниз 32"/>
          <p:cNvSpPr/>
          <p:nvPr/>
        </p:nvSpPr>
        <p:spPr>
          <a:xfrm>
            <a:off x="593725" y="2357438"/>
            <a:ext cx="403225" cy="428625"/>
          </a:xfrm>
          <a:prstGeom prst="downArrow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>
            <a:off x="2143125" y="2357438"/>
            <a:ext cx="500063" cy="428625"/>
          </a:xfrm>
          <a:prstGeom prst="downArrow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279900" y="2382838"/>
            <a:ext cx="500063" cy="409575"/>
          </a:xfrm>
          <a:prstGeom prst="downArrow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6135688" y="2366963"/>
            <a:ext cx="500062" cy="428625"/>
          </a:xfrm>
          <a:prstGeom prst="downArrow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8039100" y="2395538"/>
            <a:ext cx="500063" cy="428625"/>
          </a:xfrm>
          <a:prstGeom prst="downArrow">
            <a:avLst/>
          </a:prstGeom>
          <a:solidFill>
            <a:srgbClr val="6633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4638675" y="1058863"/>
            <a:ext cx="1588" cy="374650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\Рабочий стол\18_06_2009_0528222001245315700_unknown.jpg"/>
          <p:cNvPicPr>
            <a:picLocks noChangeAspect="1" noChangeArrowheads="1"/>
          </p:cNvPicPr>
          <p:nvPr/>
        </p:nvPicPr>
        <p:blipFill>
          <a:blip r:embed="rId2" cstate="print"/>
          <a:srcRect t="10975"/>
          <a:stretch>
            <a:fillRect/>
          </a:stretch>
        </p:blipFill>
        <p:spPr bwMode="auto">
          <a:xfrm>
            <a:off x="3143240" y="1000108"/>
            <a:ext cx="414587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Чистая вода – глобальная проблема всех людей на нашей планете.</a:t>
            </a:r>
            <a:endParaRPr lang="ru-RU" sz="28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Admin\Рабочий стол\18_06_2009_0436366001245315700_unknown.jpg"/>
          <p:cNvPicPr>
            <a:picLocks noChangeAspect="1" noChangeArrowheads="1"/>
          </p:cNvPicPr>
          <p:nvPr/>
        </p:nvPicPr>
        <p:blipFill>
          <a:blip r:embed="rId3" cstate="print"/>
          <a:srcRect t="8772"/>
          <a:stretch>
            <a:fillRect/>
          </a:stretch>
        </p:blipFill>
        <p:spPr bwMode="auto">
          <a:xfrm>
            <a:off x="5286380" y="3786190"/>
            <a:ext cx="3654329" cy="286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ертикальный свиток 5"/>
          <p:cNvSpPr>
            <a:spLocks noChangeArrowheads="1"/>
          </p:cNvSpPr>
          <p:nvPr/>
        </p:nvSpPr>
        <p:spPr bwMode="auto">
          <a:xfrm>
            <a:off x="0" y="2143116"/>
            <a:ext cx="2998780" cy="4000528"/>
          </a:xfrm>
          <a:prstGeom prst="verticalScroll">
            <a:avLst>
              <a:gd name="adj" fmla="val 12500"/>
            </a:avLst>
          </a:prstGeom>
          <a:solidFill>
            <a:srgbClr val="FFFFCC"/>
          </a:solidFill>
          <a:ln w="44450" algn="ctr">
            <a:solidFill>
              <a:srgbClr val="CC66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ru-RU" altLang="ru-RU" sz="2000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2500306"/>
            <a:ext cx="178595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Надо всем помнить, что ресурсы воды не безграничны, и наше здоровье и жизнь прямо зависят от ее количества и качества.</a:t>
            </a:r>
            <a:endParaRPr lang="ru-RU" sz="2000" i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000240"/>
            <a:ext cx="7084588" cy="4592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Двойная волна 2"/>
          <p:cNvSpPr>
            <a:spLocks noChangeArrowheads="1"/>
          </p:cNvSpPr>
          <p:nvPr/>
        </p:nvSpPr>
        <p:spPr bwMode="auto">
          <a:xfrm>
            <a:off x="285720" y="142852"/>
            <a:ext cx="8572559" cy="1714511"/>
          </a:xfrm>
          <a:prstGeom prst="doubleWave">
            <a:avLst>
              <a:gd name="adj1" fmla="val 6250"/>
              <a:gd name="adj2" fmla="val 0"/>
            </a:avLst>
          </a:prstGeom>
          <a:blipFill dpi="0" rotWithShape="1">
            <a:blip r:embed="rId3" cstate="print"/>
            <a:srcRect/>
            <a:tile tx="0" ty="0" sx="100000" sy="100000" flip="none" algn="tl"/>
          </a:blipFill>
          <a:ln w="34925" algn="ctr">
            <a:solidFill>
              <a:srgbClr val="6633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ru-RU" sz="36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Различные состояния воды. </a:t>
            </a:r>
            <a:endParaRPr lang="ru-RU" sz="3600" b="1" dirty="0">
              <a:ln>
                <a:solidFill>
                  <a:srgbClr val="663300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 advTm="3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0" y="-11201"/>
            <a:ext cx="501245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Облака.</a:t>
            </a:r>
            <a:endParaRPr lang="ru-RU" sz="5400" b="1" i="1" dirty="0">
              <a:ln w="222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411" name="Выноска-облако 1"/>
          <p:cNvSpPr>
            <a:spLocks noChangeArrowheads="1"/>
          </p:cNvSpPr>
          <p:nvPr/>
        </p:nvSpPr>
        <p:spPr bwMode="auto">
          <a:xfrm>
            <a:off x="179388" y="1284288"/>
            <a:ext cx="3960812" cy="2089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2" name="Выноска-облако 43"/>
          <p:cNvSpPr>
            <a:spLocks noChangeArrowheads="1"/>
          </p:cNvSpPr>
          <p:nvPr/>
        </p:nvSpPr>
        <p:spPr bwMode="auto">
          <a:xfrm>
            <a:off x="4724400" y="3910013"/>
            <a:ext cx="3959225" cy="2087562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005263"/>
            <a:ext cx="3692525" cy="251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9338" y="1196975"/>
            <a:ext cx="3744912" cy="257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755650" y="1773238"/>
            <a:ext cx="2952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Облака повеселели,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Шубки белые одели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в неведомые дали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Как лошадки поскакали</a:t>
            </a:r>
          </a:p>
        </p:txBody>
      </p:sp>
      <p:sp>
        <p:nvSpPr>
          <p:cNvPr id="17416" name="TextBox 6"/>
          <p:cNvSpPr txBox="1">
            <a:spLocks noChangeArrowheads="1"/>
          </p:cNvSpPr>
          <p:nvPr/>
        </p:nvSpPr>
        <p:spPr bwMode="auto">
          <a:xfrm>
            <a:off x="5219700" y="4352925"/>
            <a:ext cx="30972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смотрел на облака.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Разглядел я в них быка,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Мишку, кошку, бегемота,</a:t>
            </a:r>
            <a:b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Тигра, льва, ещё кого-то...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epositphotos_24101587-stock-photo-dew-drop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000108"/>
            <a:ext cx="3973513" cy="3024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476625"/>
            <a:ext cx="3830638" cy="3071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91680" y="-11201"/>
            <a:ext cx="501245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РОса</a:t>
            </a:r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5400" b="1" i="1" dirty="0">
              <a:ln w="222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Капля 19"/>
          <p:cNvSpPr/>
          <p:nvPr/>
        </p:nvSpPr>
        <p:spPr>
          <a:xfrm>
            <a:off x="285720" y="857232"/>
            <a:ext cx="2857520" cy="2500330"/>
          </a:xfrm>
          <a:prstGeom prst="teardrop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00034" y="1357298"/>
            <a:ext cx="2500330" cy="120032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Росинки</a:t>
            </a:r>
            <a: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цеплялись</a:t>
            </a:r>
            <a:b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кончик листа</a:t>
            </a:r>
            <a:b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делали это</a:t>
            </a:r>
            <a:b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Совсем неспроста-</a:t>
            </a:r>
          </a:p>
        </p:txBody>
      </p:sp>
      <p:sp>
        <p:nvSpPr>
          <p:cNvPr id="24" name="Капля 23"/>
          <p:cNvSpPr/>
          <p:nvPr/>
        </p:nvSpPr>
        <p:spPr>
          <a:xfrm>
            <a:off x="5786446" y="4214818"/>
            <a:ext cx="2571768" cy="2143140"/>
          </a:xfrm>
          <a:prstGeom prst="teardrop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Внизу поджидавшая</a:t>
            </a:r>
            <a:b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Лужа</a:t>
            </a:r>
            <a:b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Шептала им вкрадчиво:</a:t>
            </a:r>
            <a:b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n w="6350">
                  <a:solidFill>
                    <a:schemeClr val="accent2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-Ну же...</a:t>
            </a:r>
            <a:endParaRPr lang="ru-RU" b="1" i="1" dirty="0">
              <a:ln w="6350">
                <a:solidFill>
                  <a:schemeClr val="accent2"/>
                </a:solidFill>
              </a:ln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Блок-схема: узел 13"/>
          <p:cNvSpPr>
            <a:spLocks noChangeArrowheads="1"/>
          </p:cNvSpPr>
          <p:nvPr/>
        </p:nvSpPr>
        <p:spPr bwMode="auto">
          <a:xfrm rot="733969">
            <a:off x="317500" y="1593850"/>
            <a:ext cx="758825" cy="904875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0484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4046" y="1357298"/>
            <a:ext cx="3603554" cy="2471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29" y="3643314"/>
            <a:ext cx="3869271" cy="2889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6" name="Блок-схема: узел 1"/>
          <p:cNvSpPr>
            <a:spLocks noChangeArrowheads="1"/>
          </p:cNvSpPr>
          <p:nvPr/>
        </p:nvSpPr>
        <p:spPr bwMode="auto">
          <a:xfrm>
            <a:off x="358775" y="895350"/>
            <a:ext cx="1081088" cy="865188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87" name="Блок-схема: узел 5"/>
          <p:cNvSpPr>
            <a:spLocks noChangeArrowheads="1"/>
          </p:cNvSpPr>
          <p:nvPr/>
        </p:nvSpPr>
        <p:spPr bwMode="auto">
          <a:xfrm>
            <a:off x="1079500" y="1347788"/>
            <a:ext cx="1079500" cy="863600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88" name="Блок-схема: узел 7"/>
          <p:cNvSpPr>
            <a:spLocks noChangeArrowheads="1"/>
          </p:cNvSpPr>
          <p:nvPr/>
        </p:nvSpPr>
        <p:spPr bwMode="auto">
          <a:xfrm>
            <a:off x="1979613" y="1431925"/>
            <a:ext cx="1079500" cy="863600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89" name="Блок-схема: узел 8"/>
          <p:cNvSpPr>
            <a:spLocks noChangeArrowheads="1"/>
          </p:cNvSpPr>
          <p:nvPr/>
        </p:nvSpPr>
        <p:spPr bwMode="auto">
          <a:xfrm>
            <a:off x="2519363" y="1166813"/>
            <a:ext cx="1081087" cy="863600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0" name="Блок-схема: узел 9"/>
          <p:cNvSpPr>
            <a:spLocks noChangeArrowheads="1"/>
          </p:cNvSpPr>
          <p:nvPr/>
        </p:nvSpPr>
        <p:spPr bwMode="auto">
          <a:xfrm>
            <a:off x="2700338" y="1812925"/>
            <a:ext cx="1079500" cy="863600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1" name="Блок-схема: узел 10"/>
          <p:cNvSpPr>
            <a:spLocks noChangeArrowheads="1"/>
          </p:cNvSpPr>
          <p:nvPr/>
        </p:nvSpPr>
        <p:spPr bwMode="auto">
          <a:xfrm>
            <a:off x="1979613" y="2211388"/>
            <a:ext cx="1079500" cy="865187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2" name="Блок-схема: узел 11"/>
          <p:cNvSpPr>
            <a:spLocks noChangeArrowheads="1"/>
          </p:cNvSpPr>
          <p:nvPr/>
        </p:nvSpPr>
        <p:spPr bwMode="auto">
          <a:xfrm>
            <a:off x="1347788" y="2000250"/>
            <a:ext cx="1079500" cy="863600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3" name="Блок-схема: узел 12"/>
          <p:cNvSpPr>
            <a:spLocks noChangeArrowheads="1"/>
          </p:cNvSpPr>
          <p:nvPr/>
        </p:nvSpPr>
        <p:spPr bwMode="auto">
          <a:xfrm>
            <a:off x="781050" y="2214563"/>
            <a:ext cx="1081088" cy="865187"/>
          </a:xfrm>
          <a:prstGeom prst="flowChartConnector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4" name="Блок-схема: узел 17"/>
          <p:cNvSpPr>
            <a:spLocks noChangeArrowheads="1"/>
          </p:cNvSpPr>
          <p:nvPr/>
        </p:nvSpPr>
        <p:spPr bwMode="auto">
          <a:xfrm>
            <a:off x="2660650" y="2719388"/>
            <a:ext cx="1079500" cy="865187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5" name="TextBox 4"/>
          <p:cNvSpPr txBox="1">
            <a:spLocks noChangeArrowheads="1"/>
          </p:cNvSpPr>
          <p:nvPr/>
        </p:nvSpPr>
        <p:spPr bwMode="auto">
          <a:xfrm>
            <a:off x="811213" y="1416050"/>
            <a:ext cx="2789237" cy="1200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 на улице за грохот?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Град посыпался горохом.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Щёлкнул по носу щенка,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коту намял бока.</a:t>
            </a:r>
          </a:p>
        </p:txBody>
      </p:sp>
      <p:sp>
        <p:nvSpPr>
          <p:cNvPr id="20496" name="Блок-схема: узел 20"/>
          <p:cNvSpPr>
            <a:spLocks noChangeArrowheads="1"/>
          </p:cNvSpPr>
          <p:nvPr/>
        </p:nvSpPr>
        <p:spPr bwMode="auto">
          <a:xfrm>
            <a:off x="3294063" y="2487613"/>
            <a:ext cx="1081087" cy="865187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7" name="Блок-схема: узел 21"/>
          <p:cNvSpPr>
            <a:spLocks noChangeArrowheads="1"/>
          </p:cNvSpPr>
          <p:nvPr/>
        </p:nvSpPr>
        <p:spPr bwMode="auto">
          <a:xfrm>
            <a:off x="2806700" y="2398713"/>
            <a:ext cx="723900" cy="55245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8" name="Блок-схема: узел 22"/>
          <p:cNvSpPr>
            <a:spLocks noChangeArrowheads="1"/>
          </p:cNvSpPr>
          <p:nvPr/>
        </p:nvSpPr>
        <p:spPr bwMode="auto">
          <a:xfrm rot="4865384">
            <a:off x="3350418" y="1342232"/>
            <a:ext cx="722313" cy="55245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499" name="Блок-схема: узел 23"/>
          <p:cNvSpPr>
            <a:spLocks noChangeArrowheads="1"/>
          </p:cNvSpPr>
          <p:nvPr/>
        </p:nvSpPr>
        <p:spPr bwMode="auto">
          <a:xfrm>
            <a:off x="3470275" y="1935163"/>
            <a:ext cx="722313" cy="55245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0" name="Блок-схема: узел 6"/>
          <p:cNvSpPr>
            <a:spLocks noChangeArrowheads="1"/>
          </p:cNvSpPr>
          <p:nvPr/>
        </p:nvSpPr>
        <p:spPr bwMode="auto">
          <a:xfrm>
            <a:off x="1228725" y="652463"/>
            <a:ext cx="1081088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1" name="Блок-схема: узел 24"/>
          <p:cNvSpPr>
            <a:spLocks noChangeArrowheads="1"/>
          </p:cNvSpPr>
          <p:nvPr/>
        </p:nvSpPr>
        <p:spPr bwMode="auto">
          <a:xfrm>
            <a:off x="1903413" y="630238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2" name="Блок-схема: узел 15"/>
          <p:cNvSpPr>
            <a:spLocks noChangeArrowheads="1"/>
          </p:cNvSpPr>
          <p:nvPr/>
        </p:nvSpPr>
        <p:spPr bwMode="auto">
          <a:xfrm>
            <a:off x="822325" y="2576513"/>
            <a:ext cx="1079500" cy="865187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3" name="Блок-схема: узел 16"/>
          <p:cNvSpPr>
            <a:spLocks noChangeArrowheads="1"/>
          </p:cNvSpPr>
          <p:nvPr/>
        </p:nvSpPr>
        <p:spPr bwMode="auto">
          <a:xfrm>
            <a:off x="1692275" y="2560638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4" name="Блок-схема: узел 38"/>
          <p:cNvSpPr>
            <a:spLocks noChangeArrowheads="1"/>
          </p:cNvSpPr>
          <p:nvPr/>
        </p:nvSpPr>
        <p:spPr bwMode="auto">
          <a:xfrm>
            <a:off x="2982913" y="1071563"/>
            <a:ext cx="554037" cy="4191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5" name="Блок-схема: узел 14"/>
          <p:cNvSpPr>
            <a:spLocks noChangeArrowheads="1"/>
          </p:cNvSpPr>
          <p:nvPr/>
        </p:nvSpPr>
        <p:spPr bwMode="auto">
          <a:xfrm>
            <a:off x="115888" y="2398713"/>
            <a:ext cx="862012" cy="836612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6" name="Блок-схема: узел 40"/>
          <p:cNvSpPr>
            <a:spLocks noChangeArrowheads="1"/>
          </p:cNvSpPr>
          <p:nvPr/>
        </p:nvSpPr>
        <p:spPr bwMode="auto">
          <a:xfrm>
            <a:off x="5076825" y="4292600"/>
            <a:ext cx="1079500" cy="865188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7" name="Блок-схема: узел 41"/>
          <p:cNvSpPr>
            <a:spLocks noChangeArrowheads="1"/>
          </p:cNvSpPr>
          <p:nvPr/>
        </p:nvSpPr>
        <p:spPr bwMode="auto">
          <a:xfrm>
            <a:off x="5884863" y="4240213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8" name="Блок-схема: узел 45"/>
          <p:cNvSpPr>
            <a:spLocks noChangeArrowheads="1"/>
          </p:cNvSpPr>
          <p:nvPr/>
        </p:nvSpPr>
        <p:spPr bwMode="auto">
          <a:xfrm>
            <a:off x="6324600" y="4837113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09" name="Блок-схема: узел 46"/>
          <p:cNvSpPr>
            <a:spLocks noChangeArrowheads="1"/>
          </p:cNvSpPr>
          <p:nvPr/>
        </p:nvSpPr>
        <p:spPr bwMode="auto">
          <a:xfrm>
            <a:off x="6602413" y="5380038"/>
            <a:ext cx="1081087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0" name="Блок-схема: узел 47"/>
          <p:cNvSpPr>
            <a:spLocks noChangeArrowheads="1"/>
          </p:cNvSpPr>
          <p:nvPr/>
        </p:nvSpPr>
        <p:spPr bwMode="auto">
          <a:xfrm>
            <a:off x="4356100" y="5053013"/>
            <a:ext cx="1081088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1" name="Блок-схема: узел 48"/>
          <p:cNvSpPr>
            <a:spLocks noChangeArrowheads="1"/>
          </p:cNvSpPr>
          <p:nvPr/>
        </p:nvSpPr>
        <p:spPr bwMode="auto">
          <a:xfrm>
            <a:off x="4660900" y="5641975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2" name="Блок-схема: узел 49"/>
          <p:cNvSpPr>
            <a:spLocks noChangeArrowheads="1"/>
          </p:cNvSpPr>
          <p:nvPr/>
        </p:nvSpPr>
        <p:spPr bwMode="auto">
          <a:xfrm>
            <a:off x="5103813" y="4889500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3" name="Блок-схема: узел 50"/>
          <p:cNvSpPr>
            <a:spLocks noChangeArrowheads="1"/>
          </p:cNvSpPr>
          <p:nvPr/>
        </p:nvSpPr>
        <p:spPr bwMode="auto">
          <a:xfrm>
            <a:off x="5556250" y="5861050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4" name="Блок-схема: узел 51"/>
          <p:cNvSpPr>
            <a:spLocks noChangeArrowheads="1"/>
          </p:cNvSpPr>
          <p:nvPr/>
        </p:nvSpPr>
        <p:spPr bwMode="auto">
          <a:xfrm>
            <a:off x="5867400" y="4994275"/>
            <a:ext cx="1081088" cy="865188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5" name="TextBox 37"/>
          <p:cNvSpPr txBox="1">
            <a:spLocks noChangeArrowheads="1"/>
          </p:cNvSpPr>
          <p:nvPr/>
        </p:nvSpPr>
        <p:spPr bwMode="auto">
          <a:xfrm>
            <a:off x="5219700" y="4724400"/>
            <a:ext cx="3240088" cy="1477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Тише, Тише,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 не слышишь -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Барабанит град по крыше?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неба падает вода</a:t>
            </a:r>
            <a:b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виде бусин изо льда</a:t>
            </a:r>
          </a:p>
        </p:txBody>
      </p:sp>
      <p:sp>
        <p:nvSpPr>
          <p:cNvPr id="20516" name="Блок-схема: узел 43"/>
          <p:cNvSpPr>
            <a:spLocks noChangeArrowheads="1"/>
          </p:cNvSpPr>
          <p:nvPr/>
        </p:nvSpPr>
        <p:spPr bwMode="auto">
          <a:xfrm>
            <a:off x="6516688" y="4237038"/>
            <a:ext cx="1079500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7" name="Блок-схема: узел 42"/>
          <p:cNvSpPr>
            <a:spLocks noChangeArrowheads="1"/>
          </p:cNvSpPr>
          <p:nvPr/>
        </p:nvSpPr>
        <p:spPr bwMode="auto">
          <a:xfrm>
            <a:off x="6954838" y="4292600"/>
            <a:ext cx="1081087" cy="865188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8" name="Блок-схема: узел 44"/>
          <p:cNvSpPr>
            <a:spLocks noChangeArrowheads="1"/>
          </p:cNvSpPr>
          <p:nvPr/>
        </p:nvSpPr>
        <p:spPr bwMode="auto">
          <a:xfrm>
            <a:off x="7934325" y="4514850"/>
            <a:ext cx="1081088" cy="865188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19" name="Блок-схема: узел 53"/>
          <p:cNvSpPr>
            <a:spLocks noChangeArrowheads="1"/>
          </p:cNvSpPr>
          <p:nvPr/>
        </p:nvSpPr>
        <p:spPr bwMode="auto">
          <a:xfrm>
            <a:off x="8045450" y="5300663"/>
            <a:ext cx="944563" cy="863600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20" name="Блок-схема: узел 52"/>
          <p:cNvSpPr>
            <a:spLocks noChangeArrowheads="1"/>
          </p:cNvSpPr>
          <p:nvPr/>
        </p:nvSpPr>
        <p:spPr bwMode="auto">
          <a:xfrm>
            <a:off x="7737475" y="5934075"/>
            <a:ext cx="787400" cy="631825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21" name="Блок-схема: узел 55"/>
          <p:cNvSpPr>
            <a:spLocks noChangeArrowheads="1"/>
          </p:cNvSpPr>
          <p:nvPr/>
        </p:nvSpPr>
        <p:spPr bwMode="auto">
          <a:xfrm>
            <a:off x="7150100" y="6148388"/>
            <a:ext cx="785813" cy="631825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20522" name="Блок-схема: узел 56"/>
          <p:cNvSpPr>
            <a:spLocks noChangeArrowheads="1"/>
          </p:cNvSpPr>
          <p:nvPr/>
        </p:nvSpPr>
        <p:spPr bwMode="auto">
          <a:xfrm>
            <a:off x="6348413" y="6154738"/>
            <a:ext cx="1074737" cy="631825"/>
          </a:xfrm>
          <a:prstGeom prst="flowChartConnector">
            <a:avLst/>
          </a:prstGeom>
          <a:solidFill>
            <a:schemeClr val="bg1"/>
          </a:solidFill>
          <a:ln w="1270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3071802" y="0"/>
            <a:ext cx="3214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Град.</a:t>
            </a:r>
            <a:endParaRPr lang="ru-RU" sz="5400" b="1" i="1" dirty="0">
              <a:ln w="22225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577</Words>
  <Application>Microsoft Office PowerPoint</Application>
  <PresentationFormat>Экран (4:3)</PresentationFormat>
  <Paragraphs>93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марта Всемирный день воды или Всемирный день водных ресурсов.</dc:title>
  <cp:lastModifiedBy>stas</cp:lastModifiedBy>
  <cp:revision>50</cp:revision>
  <dcterms:modified xsi:type="dcterms:W3CDTF">2022-03-24T10:42:34Z</dcterms:modified>
</cp:coreProperties>
</file>