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72" r:id="rId10"/>
    <p:sldId id="264" r:id="rId11"/>
    <p:sldId id="275" r:id="rId12"/>
    <p:sldId id="280" r:id="rId13"/>
    <p:sldId id="266" r:id="rId14"/>
    <p:sldId id="27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77" autoAdjust="0"/>
  </p:normalViewPr>
  <p:slideViewPr>
    <p:cSldViewPr>
      <p:cViewPr varScale="1">
        <p:scale>
          <a:sx n="92" d="100"/>
          <a:sy n="92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B3B3-84D7-4C41-94B3-9F30A9925DF2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1E2A-C081-4D63-B48B-109ABFD46B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6116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Отчёт по плану самообразованию: «Сюжетно-ролевая игра в группе раннего возраста»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6400800" cy="13925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900" dirty="0">
                <a:solidFill>
                  <a:schemeClr val="tx1"/>
                </a:solidFill>
              </a:rPr>
              <a:t>Подготовила воспитатель группы </a:t>
            </a:r>
          </a:p>
          <a:p>
            <a:pPr algn="r"/>
            <a:r>
              <a:rPr lang="ru-RU" sz="1900" dirty="0">
                <a:solidFill>
                  <a:schemeClr val="tx1"/>
                </a:solidFill>
              </a:rPr>
              <a:t>                                         </a:t>
            </a:r>
            <a:r>
              <a:rPr lang="en-US" sz="1900" dirty="0">
                <a:solidFill>
                  <a:schemeClr val="tx1"/>
                </a:solidFill>
              </a:rPr>
              <a:t>“</a:t>
            </a:r>
            <a:r>
              <a:rPr lang="ru-RU" sz="1900" dirty="0">
                <a:solidFill>
                  <a:schemeClr val="tx1"/>
                </a:solidFill>
              </a:rPr>
              <a:t>Гномики</a:t>
            </a:r>
            <a:r>
              <a:rPr lang="en-US" sz="1900" dirty="0">
                <a:solidFill>
                  <a:schemeClr val="tx1"/>
                </a:solidFill>
              </a:rPr>
              <a:t>”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sz="1900" dirty="0" err="1">
                <a:solidFill>
                  <a:schemeClr val="tx1"/>
                </a:solidFill>
              </a:rPr>
              <a:t>Зимовейская</a:t>
            </a:r>
            <a:r>
              <a:rPr lang="ru-RU" sz="1900" dirty="0">
                <a:solidFill>
                  <a:schemeClr val="tx1"/>
                </a:solidFill>
              </a:rPr>
              <a:t> Надежда Михайловна</a:t>
            </a:r>
            <a:endParaRPr lang="en-US" sz="1900" dirty="0">
              <a:solidFill>
                <a:schemeClr val="tx1"/>
              </a:solidFill>
            </a:endParaRPr>
          </a:p>
          <a:p>
            <a:pPr algn="r"/>
            <a:r>
              <a:rPr lang="ru-RU" dirty="0">
                <a:solidFill>
                  <a:schemeClr val="tx1"/>
                </a:solidFill>
              </a:rPr>
              <a:t>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4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«Больница»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237" y="1262741"/>
            <a:ext cx="439248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          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Задачи:</a:t>
            </a:r>
            <a:endParaRPr lang="ru-RU" sz="2000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570230" marR="5080" indent="-457200">
              <a:lnSpc>
                <a:spcPct val="100000"/>
              </a:lnSpc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ru-RU" sz="20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умение детей 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отображать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игре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знания </a:t>
            </a:r>
            <a:r>
              <a:rPr lang="ru-RU" sz="2000" b="1" i="1" spc="5" dirty="0">
                <a:solidFill>
                  <a:srgbClr val="1F4D21"/>
                </a:solidFill>
                <a:latin typeface="Times New Roman"/>
                <a:cs typeface="Times New Roman"/>
              </a:rPr>
              <a:t>об 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окружающей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жизни,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показать  социальную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значимость 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медицины.</a:t>
            </a:r>
          </a:p>
          <a:p>
            <a:pPr marL="570230" marR="5080" indent="-457200">
              <a:lnSpc>
                <a:spcPct val="100000"/>
              </a:lnSpc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Воспитывать 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уважение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к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труду медицинских  работников,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закреплять 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правила </a:t>
            </a:r>
            <a:r>
              <a:rPr lang="ru-RU" sz="20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поведения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общественных</a:t>
            </a:r>
            <a:r>
              <a:rPr lang="ru-RU" sz="2000" b="1" i="1" spc="-10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местах.</a:t>
            </a:r>
            <a:endParaRPr lang="ru-RU" sz="2000" dirty="0">
              <a:solidFill>
                <a:srgbClr val="1F4D2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2741"/>
            <a:ext cx="3129116" cy="39293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6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«Больница»</a:t>
            </a:r>
            <a:endParaRPr lang="ru-RU" sz="3600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9861"/>
            <a:ext cx="2552140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95" y="2420888"/>
            <a:ext cx="2736305" cy="4824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128" y="1105288"/>
            <a:ext cx="33123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1F4D21"/>
                </a:solidFill>
              </a:rPr>
              <a:t>Всегда внимательно, с любовью</a:t>
            </a:r>
            <a:br>
              <a:rPr lang="ru-RU" sz="3200" b="1" i="1" dirty="0">
                <a:solidFill>
                  <a:srgbClr val="1F4D21"/>
                </a:solidFill>
              </a:rPr>
            </a:br>
            <a:r>
              <a:rPr lang="ru-RU" sz="3200" b="1" i="1" dirty="0">
                <a:solidFill>
                  <a:srgbClr val="1F4D21"/>
                </a:solidFill>
              </a:rPr>
              <a:t>Наш доктор лечит вас, ребят</a:t>
            </a:r>
            <a:br>
              <a:rPr lang="ru-RU" sz="3200" b="1" i="1" dirty="0">
                <a:solidFill>
                  <a:srgbClr val="1F4D21"/>
                </a:solidFill>
              </a:rPr>
            </a:br>
            <a:r>
              <a:rPr lang="ru-RU" sz="3200" b="1" i="1" dirty="0">
                <a:solidFill>
                  <a:srgbClr val="1F4D21"/>
                </a:solidFill>
              </a:rPr>
              <a:t>Когда поправит вам здоровье – </a:t>
            </a:r>
            <a:br>
              <a:rPr lang="ru-RU" sz="3200" b="1" i="1" dirty="0">
                <a:solidFill>
                  <a:srgbClr val="1F4D21"/>
                </a:solidFill>
              </a:rPr>
            </a:br>
            <a:r>
              <a:rPr lang="ru-RU" sz="3200" b="1" i="1" dirty="0">
                <a:solidFill>
                  <a:srgbClr val="1F4D21"/>
                </a:solidFill>
              </a:rPr>
              <a:t>Он больше всех бывает рад.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2E597E-66DA-41C9-9366-4F5447109E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5288"/>
            <a:ext cx="5400600" cy="38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6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«Больница»</a:t>
            </a:r>
            <a:endParaRPr lang="ru-RU" sz="3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188D66-E878-4850-B8B6-F839C170C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2861"/>
            <a:ext cx="4032448" cy="24201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326BB5-2762-4C71-BB0F-E08DCD829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48" y="1152861"/>
            <a:ext cx="4474840" cy="24201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74A1DD-9570-4F5B-8936-2B76FF9E41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1"/>
            <a:ext cx="4032448" cy="25922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8F5CB5-FCE9-408C-B34F-F1C45E89E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48" y="3717031"/>
            <a:ext cx="4474840" cy="2592290"/>
          </a:xfrm>
          <a:prstGeom prst="rect">
            <a:avLst/>
          </a:prstGeom>
        </p:spPr>
      </p:pic>
      <p:sp>
        <p:nvSpPr>
          <p:cNvPr id="15" name="Объект 14">
            <a:extLst>
              <a:ext uri="{FF2B5EF4-FFF2-40B4-BE49-F238E27FC236}">
                <a16:creationId xmlns:a16="http://schemas.microsoft.com/office/drawing/2014/main" id="{3FA466DE-41D2-40BD-9F71-6227C54D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453334"/>
            <a:ext cx="8147248" cy="28803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Лечим кукол</a:t>
            </a:r>
          </a:p>
        </p:txBody>
      </p:sp>
    </p:spTree>
    <p:extLst>
      <p:ext uri="{BB962C8B-B14F-4D97-AF65-F5344CB8AC3E}">
        <p14:creationId xmlns:p14="http://schemas.microsoft.com/office/powerpoint/2010/main" val="257930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151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Кухня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73649" y="1052736"/>
            <a:ext cx="5122912" cy="4525963"/>
          </a:xfrm>
        </p:spPr>
        <p:txBody>
          <a:bodyPr>
            <a:normAutofit fontScale="92500" lnSpcReduction="10000"/>
          </a:bodyPr>
          <a:lstStyle/>
          <a:p>
            <a:pPr marL="0" marR="5080" indent="0">
              <a:lnSpc>
                <a:spcPct val="100000"/>
              </a:lnSpc>
              <a:buNone/>
              <a:tabLst>
                <a:tab pos="355600" algn="l"/>
                <a:tab pos="356235" algn="l"/>
                <a:tab pos="1487805" algn="l"/>
              </a:tabLst>
            </a:pP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     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Задачи: </a:t>
            </a:r>
          </a:p>
          <a:p>
            <a:pPr marL="469900" marR="5080" indent="-457200">
              <a:tabLst>
                <a:tab pos="355600" algn="l"/>
                <a:tab pos="356235" algn="l"/>
                <a:tab pos="1487805" algn="l"/>
              </a:tabLst>
            </a:pP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умение  детей </a:t>
            </a:r>
            <a:r>
              <a:rPr lang="ru-RU" sz="26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самостоятельно  </a:t>
            </a:r>
            <a:r>
              <a:rPr lang="ru-RU" sz="26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распределять </a:t>
            </a: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роли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sz="2600" b="1" i="1" spc="-6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действовать 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 </a:t>
            </a: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соответствии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с </a:t>
            </a:r>
            <a:r>
              <a:rPr lang="ru-RU" sz="26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ролью,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учить  </a:t>
            </a:r>
            <a:r>
              <a:rPr lang="ru-RU" sz="26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самостоятельно создавать  необходимую </a:t>
            </a:r>
            <a:r>
              <a:rPr lang="ru-RU" sz="2600" b="1" i="1" spc="-50" dirty="0">
                <a:solidFill>
                  <a:srgbClr val="1F4D21"/>
                </a:solidFill>
                <a:latin typeface="Times New Roman"/>
                <a:cs typeface="Times New Roman"/>
              </a:rPr>
              <a:t>среду,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закреплять  навыки </a:t>
            </a: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доброжелательного,  вежливого</a:t>
            </a:r>
            <a:r>
              <a:rPr lang="ru-RU" sz="2600" b="1" i="1" spc="-7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общения.</a:t>
            </a:r>
            <a:endParaRPr lang="ru-RU" sz="2600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469900" marR="5080" indent="-457200">
              <a:tabLst>
                <a:tab pos="355600" algn="l"/>
                <a:tab pos="356235" algn="l"/>
                <a:tab pos="1487805" algn="l"/>
              </a:tabLst>
            </a:pP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Побуждать детей </a:t>
            </a:r>
            <a:r>
              <a:rPr lang="ru-RU" sz="26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более</a:t>
            </a:r>
            <a:r>
              <a:rPr lang="ru-RU" sz="2600" b="1" i="1" spc="-9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широко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использовать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знания </a:t>
            </a:r>
            <a:r>
              <a:rPr lang="ru-RU" sz="26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об </a:t>
            </a: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окружающей</a:t>
            </a:r>
            <a:r>
              <a:rPr lang="ru-RU" sz="2600" b="1" i="1" spc="-6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жизни</a:t>
            </a:r>
            <a:endParaRPr lang="ru-RU" sz="2600" dirty="0">
              <a:solidFill>
                <a:srgbClr val="1F4D2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4139952" cy="5129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Кухня</a:t>
            </a:r>
            <a:r>
              <a:rPr lang="en-US" sz="32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750933A-9835-4580-B0D0-C56FD2E9B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939"/>
            <a:ext cx="3960440" cy="2664246"/>
          </a:xfr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473DCDC-F51D-4D12-93E8-4E5EAB0A6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828939"/>
            <a:ext cx="59766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кухне повсюду мы видим посуду: кастрюли и ложки,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Ножи, поварёшки, тарелки и блюдца. Плиту и духовку.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CAEA37-EF1A-4076-B3A4-13B2BDE85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939"/>
            <a:ext cx="4392488" cy="266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37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99533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perspective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4" y="1882300"/>
            <a:ext cx="2706985" cy="27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7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/>
              <a:t>«Игра - это творческая переработка</a:t>
            </a:r>
          </a:p>
          <a:p>
            <a:pPr>
              <a:buNone/>
            </a:pPr>
            <a:r>
              <a:rPr lang="ru-RU" b="1" dirty="0"/>
              <a:t>Пережитых впечатлений, комбинирование</a:t>
            </a:r>
          </a:p>
          <a:p>
            <a:pPr>
              <a:buNone/>
            </a:pPr>
            <a:r>
              <a:rPr lang="ru-RU" b="1" dirty="0"/>
              <a:t>их и построение из них</a:t>
            </a:r>
          </a:p>
          <a:p>
            <a:pPr>
              <a:buNone/>
            </a:pPr>
            <a:r>
              <a:rPr lang="ru-RU" b="1" dirty="0"/>
              <a:t>новой действительности, отвечающей</a:t>
            </a:r>
          </a:p>
          <a:p>
            <a:pPr>
              <a:buNone/>
            </a:pPr>
            <a:r>
              <a:rPr lang="ru-RU" b="1" dirty="0"/>
              <a:t>запросам и влечениям самого ребенка»</a:t>
            </a:r>
          </a:p>
          <a:p>
            <a:pPr>
              <a:buNone/>
            </a:pPr>
            <a:r>
              <a:rPr lang="ru-RU" b="1" dirty="0"/>
              <a:t>                                                        Л. С. </a:t>
            </a:r>
            <a:r>
              <a:rPr lang="ru-RU" b="1" dirty="0" err="1"/>
              <a:t>Выготский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8229600" cy="576899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Игра – основной вид деятельности детей дошкольного возраста. </a:t>
            </a:r>
          </a:p>
          <a:p>
            <a:r>
              <a:rPr lang="ru-RU" b="1" dirty="0"/>
              <a:t>Сюжетно-ролевые игры в детском саду и дома – это важное средство самовыражения для крохи, проба сил. </a:t>
            </a:r>
          </a:p>
          <a:p>
            <a:r>
              <a:rPr lang="ru-RU" b="1" dirty="0"/>
              <a:t>Сюжетно-ролевая игра дает возможность ребенку попробовать себя во взрослых ролях, проявить творческий подход в нестандартных жизненных ситуациях, заставляет решать разнообразные задачи, возникающие по ходу «живого» сюжета игры.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230" y="476672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dirty="0"/>
              <a:t>Сюжетно-ролевые игры в детском саду, как и на игровой площадке или в квартире, выполняют целый ряд функций:</a:t>
            </a:r>
          </a:p>
          <a:p>
            <a:r>
              <a:rPr lang="ru-RU" b="1" dirty="0"/>
              <a:t>   социально-культурная функция</a:t>
            </a:r>
          </a:p>
          <a:p>
            <a:r>
              <a:rPr lang="ru-RU" b="1" dirty="0"/>
              <a:t>   коммуникативная функция</a:t>
            </a:r>
          </a:p>
          <a:p>
            <a:r>
              <a:rPr lang="ru-RU" b="1" dirty="0"/>
              <a:t>   деятельная функция</a:t>
            </a:r>
          </a:p>
          <a:p>
            <a:r>
              <a:rPr lang="ru-RU" b="1" dirty="0"/>
              <a:t>   функция самореализации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0"/>
            <a:ext cx="8229600" cy="626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    	Одна из важных задач воспитания детей – их своевременное умственное и речевое развитие. Восприятие и речь детей формируется в процессе действий с дидактическими игрушками, играми. Во время занятий и игр у ребенка вырабатываются важные качества, необходимые для успешного развития – внимание, самостоятельность, любознательность. В нашей группе дети с удовольствием играют в сюжетно-ролевые игры:</a:t>
            </a:r>
          </a:p>
          <a:p>
            <a:r>
              <a:rPr lang="ru-RU" b="1" dirty="0"/>
              <a:t>Семья </a:t>
            </a:r>
          </a:p>
          <a:p>
            <a:r>
              <a:rPr lang="ru-RU" b="1" dirty="0"/>
              <a:t>Больница</a:t>
            </a:r>
          </a:p>
          <a:p>
            <a:r>
              <a:rPr lang="ru-RU" b="1" dirty="0"/>
              <a:t>Гараж</a:t>
            </a:r>
          </a:p>
          <a:p>
            <a:r>
              <a:rPr lang="ru-RU" b="1" dirty="0"/>
              <a:t>Автобус</a:t>
            </a:r>
          </a:p>
          <a:p>
            <a:r>
              <a:rPr lang="ru-RU" b="1" dirty="0"/>
              <a:t>Театр</a:t>
            </a:r>
          </a:p>
          <a:p>
            <a:r>
              <a:rPr lang="ru-RU" b="1" dirty="0"/>
              <a:t>Строители</a:t>
            </a:r>
          </a:p>
          <a:p>
            <a:r>
              <a:rPr lang="ru-RU" b="1" dirty="0"/>
              <a:t>Кухня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Семья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31887"/>
            <a:ext cx="3678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6235" algn="l"/>
              </a:tabLst>
            </a:pPr>
            <a:r>
              <a:rPr lang="ru-RU" b="1" i="1" spc="-15" dirty="0">
                <a:solidFill>
                  <a:srgbClr val="002060"/>
                </a:solidFill>
                <a:latin typeface="Times New Roman"/>
                <a:cs typeface="Times New Roman"/>
              </a:rPr>
              <a:t>           </a:t>
            </a:r>
            <a:r>
              <a:rPr lang="ru-RU" sz="32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Задачи:</a:t>
            </a:r>
          </a:p>
          <a:p>
            <a:pPr marL="584200" marR="508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lang="ru-RU" sz="32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 </a:t>
            </a:r>
            <a:r>
              <a:rPr lang="ru-RU" sz="32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умение </a:t>
            </a:r>
            <a:r>
              <a:rPr lang="ru-RU" sz="32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детей  </a:t>
            </a:r>
            <a:r>
              <a:rPr lang="ru-RU" sz="32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творчески  </a:t>
            </a:r>
            <a:r>
              <a:rPr lang="ru-RU" sz="3200" b="1" i="1" spc="-55" dirty="0">
                <a:solidFill>
                  <a:srgbClr val="1F4D21"/>
                </a:solidFill>
                <a:latin typeface="Times New Roman"/>
                <a:cs typeface="Times New Roman"/>
              </a:rPr>
              <a:t>в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оспро</a:t>
            </a:r>
            <a:r>
              <a:rPr lang="ru-RU" sz="32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</a:t>
            </a:r>
            <a:r>
              <a:rPr lang="ru-RU" sz="3200" b="1" i="1" spc="-55" dirty="0">
                <a:solidFill>
                  <a:srgbClr val="1F4D21"/>
                </a:solidFill>
                <a:latin typeface="Times New Roman"/>
                <a:cs typeface="Times New Roman"/>
              </a:rPr>
              <a:t>в</a:t>
            </a:r>
            <a:r>
              <a:rPr lang="ru-RU" sz="3200" b="1" i="1" spc="-50" dirty="0">
                <a:solidFill>
                  <a:srgbClr val="1F4D21"/>
                </a:solidFill>
                <a:latin typeface="Times New Roman"/>
                <a:cs typeface="Times New Roman"/>
              </a:rPr>
              <a:t>о</a:t>
            </a:r>
            <a:r>
              <a:rPr lang="ru-RU" sz="32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ди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ть  в игре</a:t>
            </a:r>
            <a:r>
              <a:rPr lang="ru-RU" sz="3200" b="1" i="1" spc="-10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быт</a:t>
            </a:r>
            <a:r>
              <a:rPr lang="ru-RU" sz="320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spc="-35" dirty="0">
                <a:solidFill>
                  <a:srgbClr val="1F4D21"/>
                </a:solidFill>
                <a:latin typeface="Times New Roman"/>
                <a:cs typeface="Times New Roman"/>
              </a:rPr>
              <a:t>семьи</a:t>
            </a:r>
            <a:endParaRPr lang="ru-RU" sz="3200" dirty="0">
              <a:solidFill>
                <a:srgbClr val="1F4D2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E4ABF98-3808-47A9-94D3-B1DFC8843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196975"/>
            <a:ext cx="4161209" cy="259206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3027DD-5EBE-4267-8757-0D80966CA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6" y="3843014"/>
            <a:ext cx="4712073" cy="2633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Семья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1340768"/>
            <a:ext cx="3166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1F4D21"/>
                </a:solidFill>
              </a:rPr>
              <a:t>У меня есть семья -</a:t>
            </a:r>
            <a:br>
              <a:rPr lang="ru-RU" sz="2000" b="1" i="1" dirty="0">
                <a:solidFill>
                  <a:srgbClr val="1F4D21"/>
                </a:solidFill>
              </a:rPr>
            </a:br>
            <a:r>
              <a:rPr lang="ru-RU" sz="2000" b="1" i="1" dirty="0">
                <a:solidFill>
                  <a:srgbClr val="1F4D21"/>
                </a:solidFill>
              </a:rPr>
              <a:t>Мама, папа, брат и я.</a:t>
            </a:r>
            <a:br>
              <a:rPr lang="ru-RU" sz="2000" b="1" i="1" dirty="0">
                <a:solidFill>
                  <a:srgbClr val="1F4D21"/>
                </a:solidFill>
              </a:rPr>
            </a:br>
            <a:r>
              <a:rPr lang="ru-RU" sz="2000" b="1" i="1" dirty="0">
                <a:solidFill>
                  <a:srgbClr val="1F4D21"/>
                </a:solidFill>
              </a:rPr>
              <a:t>Лучше всех мы живем,</a:t>
            </a:r>
            <a:br>
              <a:rPr lang="ru-RU" sz="2000" b="1" i="1" dirty="0">
                <a:solidFill>
                  <a:srgbClr val="1F4D21"/>
                </a:solidFill>
              </a:rPr>
            </a:br>
            <a:r>
              <a:rPr lang="ru-RU" sz="2000" b="1" i="1" dirty="0">
                <a:solidFill>
                  <a:srgbClr val="1F4D21"/>
                </a:solidFill>
              </a:rPr>
              <a:t>Песни громко мы поем.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A006A2-79A0-46DF-AA02-3849A50DF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68760"/>
            <a:ext cx="3847976" cy="3312368"/>
          </a:xfrm>
          <a:prstGeom prst="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B6FD6B0-0DC9-44CA-8AE2-14DE86ED5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10428"/>
            <a:ext cx="4320480" cy="3215735"/>
          </a:xfrm>
        </p:spPr>
      </p:pic>
    </p:spTree>
    <p:extLst>
      <p:ext uri="{BB962C8B-B14F-4D97-AF65-F5344CB8AC3E}">
        <p14:creationId xmlns:p14="http://schemas.microsoft.com/office/powerpoint/2010/main" val="275844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10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Машина на дороге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051" y="1241108"/>
            <a:ext cx="8438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5600" algn="l"/>
                <a:tab pos="1813560" algn="l"/>
              </a:tabLst>
            </a:pPr>
            <a:r>
              <a:rPr lang="ru-RU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           </a:t>
            </a:r>
            <a:r>
              <a:rPr lang="ru-RU" sz="28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Задачи: </a:t>
            </a:r>
          </a:p>
          <a:p>
            <a:pPr marL="584200" marR="508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  <a:tab pos="1813560" algn="l"/>
              </a:tabLst>
            </a:pPr>
            <a:r>
              <a:rPr lang="ru-RU" sz="2800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Создать  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условия для  получения первичных 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знаний  </a:t>
            </a:r>
            <a:r>
              <a:rPr lang="ru-RU" sz="28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детей 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о </a:t>
            </a:r>
            <a:r>
              <a:rPr lang="ru-RU" sz="28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правилах дорожного движения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.</a:t>
            </a:r>
          </a:p>
          <a:p>
            <a:pPr marL="584200" marR="508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  <a:tab pos="1813560" algn="l"/>
              </a:tabLst>
            </a:pPr>
            <a:r>
              <a:rPr lang="ru-RU" sz="28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</a:t>
            </a:r>
            <a:r>
              <a:rPr lang="ru-RU" sz="28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умение  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д</a:t>
            </a:r>
            <a:r>
              <a:rPr lang="ru-RU" sz="2800" b="1" i="1" spc="-55" dirty="0">
                <a:solidFill>
                  <a:srgbClr val="1F4D21"/>
                </a:solidFill>
                <a:latin typeface="Times New Roman"/>
                <a:cs typeface="Times New Roman"/>
              </a:rPr>
              <a:t>ет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ей уста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н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авли</a:t>
            </a:r>
            <a:r>
              <a:rPr lang="ru-RU" sz="2800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в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а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т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ь  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взаимоотношения 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 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игре.</a:t>
            </a:r>
            <a:endParaRPr lang="ru-RU" sz="2800" dirty="0">
              <a:solidFill>
                <a:srgbClr val="1F4D2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15117"/>
            <a:ext cx="6120680" cy="34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3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0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Машина на дороге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86708" y="1090314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Шуршат по дорогам</a:t>
            </a:r>
            <a:br>
              <a:rPr lang="ru-RU" sz="2000" dirty="0"/>
            </a:br>
            <a:r>
              <a:rPr lang="ru-RU" sz="2000" dirty="0"/>
              <a:t>Веселые шины,</a:t>
            </a:r>
            <a:br>
              <a:rPr lang="ru-RU" sz="2000" dirty="0"/>
            </a:br>
            <a:r>
              <a:rPr lang="ru-RU" sz="2000" dirty="0"/>
              <a:t>Спешат по дорогам</a:t>
            </a:r>
            <a:br>
              <a:rPr lang="ru-RU" sz="2000" dirty="0"/>
            </a:br>
            <a:r>
              <a:rPr lang="ru-RU" sz="2000" dirty="0"/>
              <a:t>Машины, машины.</a:t>
            </a:r>
            <a:endParaRPr lang="ru-RU" sz="2000" b="1" i="1" dirty="0">
              <a:solidFill>
                <a:srgbClr val="1F4D21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8385F5F-35B2-4730-B374-85389636A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413754"/>
            <a:ext cx="6034617" cy="3712410"/>
          </a:xfrm>
        </p:spPr>
      </p:pic>
    </p:spTree>
    <p:extLst>
      <p:ext uri="{BB962C8B-B14F-4D97-AF65-F5344CB8AC3E}">
        <p14:creationId xmlns:p14="http://schemas.microsoft.com/office/powerpoint/2010/main" val="4062489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345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Тема Office</vt:lpstr>
      <vt:lpstr>Отчёт по плану самообразованию: «Сюжетно-ролевая игра в группе раннего возраста» 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Сюжетно-ролевая игра “Семья”</vt:lpstr>
      <vt:lpstr>Сюжетно-ролевая игра “Семья”</vt:lpstr>
      <vt:lpstr>Сюжетно-ролевая игра”Машина на дороге”</vt:lpstr>
      <vt:lpstr>Сюжетно-ролевая игра”Машина на дороге”</vt:lpstr>
      <vt:lpstr>Сюжетно-ролевая игра «Больница»</vt:lpstr>
      <vt:lpstr>Сюжетно-ролевая игра «Больница»</vt:lpstr>
      <vt:lpstr>Сюжетно-ролевая игра «Больница»</vt:lpstr>
      <vt:lpstr>Сюжетно-ролевая игра “Кухня”</vt:lpstr>
      <vt:lpstr>Сюжетно-ролевая игра “Кухня”</vt:lpstr>
      <vt:lpstr>Презентация PowerPoint</vt:lpstr>
    </vt:vector>
  </TitlesOfParts>
  <Company>School_6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во второй младшей группе</dc:title>
  <dc:creator>user</dc:creator>
  <cp:lastModifiedBy>Алексей</cp:lastModifiedBy>
  <cp:revision>38</cp:revision>
  <dcterms:created xsi:type="dcterms:W3CDTF">2014-11-22T13:36:21Z</dcterms:created>
  <dcterms:modified xsi:type="dcterms:W3CDTF">2019-05-30T20:24:22Z</dcterms:modified>
</cp:coreProperties>
</file>