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72" r:id="rId10"/>
    <p:sldId id="264" r:id="rId11"/>
    <p:sldId id="275" r:id="rId12"/>
    <p:sldId id="280" r:id="rId13"/>
    <p:sldId id="266" r:id="rId14"/>
    <p:sldId id="277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D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577" autoAdjust="0"/>
  </p:normalViewPr>
  <p:slideViewPr>
    <p:cSldViewPr>
      <p:cViewPr varScale="1">
        <p:scale>
          <a:sx n="92" d="100"/>
          <a:sy n="92" d="100"/>
        </p:scale>
        <p:origin x="13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DB3B3-84D7-4C41-94B3-9F30A9925DF2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B1E2A-C081-4D63-B48B-109ABFD46B2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1"/>
            <a:ext cx="7772400" cy="161161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Отчёт по плану самообразованию: «Сюжетно-ролевая игра в группе раннего возраста»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077072"/>
            <a:ext cx="6400800" cy="139256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sz="1900" dirty="0">
                <a:solidFill>
                  <a:schemeClr val="tx1"/>
                </a:solidFill>
              </a:rPr>
              <a:t>Подготовила воспитатель группы </a:t>
            </a:r>
          </a:p>
          <a:p>
            <a:pPr algn="r"/>
            <a:r>
              <a:rPr lang="ru-RU" sz="1900" dirty="0">
                <a:solidFill>
                  <a:schemeClr val="tx1"/>
                </a:solidFill>
              </a:rPr>
              <a:t>                                         </a:t>
            </a:r>
            <a:r>
              <a:rPr lang="en-US" sz="1900" dirty="0">
                <a:solidFill>
                  <a:schemeClr val="tx1"/>
                </a:solidFill>
              </a:rPr>
              <a:t>“</a:t>
            </a:r>
            <a:r>
              <a:rPr lang="ru-RU" sz="1900" dirty="0">
                <a:solidFill>
                  <a:schemeClr val="tx1"/>
                </a:solidFill>
              </a:rPr>
              <a:t>Гномики</a:t>
            </a:r>
            <a:r>
              <a:rPr lang="en-US" sz="1900" dirty="0">
                <a:solidFill>
                  <a:schemeClr val="tx1"/>
                </a:solidFill>
              </a:rPr>
              <a:t>”</a:t>
            </a:r>
            <a:r>
              <a:rPr lang="ru-RU" sz="1900" dirty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ru-RU" sz="1900" dirty="0" err="1">
                <a:solidFill>
                  <a:schemeClr val="tx1"/>
                </a:solidFill>
              </a:rPr>
              <a:t>Зимовейская</a:t>
            </a:r>
            <a:r>
              <a:rPr lang="ru-RU" sz="1900" dirty="0">
                <a:solidFill>
                  <a:schemeClr val="tx1"/>
                </a:solidFill>
              </a:rPr>
              <a:t> Надежда Михайловна</a:t>
            </a:r>
            <a:endParaRPr lang="en-US" sz="1900" dirty="0">
              <a:solidFill>
                <a:schemeClr val="tx1"/>
              </a:solidFill>
            </a:endParaRPr>
          </a:p>
          <a:p>
            <a:pPr algn="r"/>
            <a:r>
              <a:rPr lang="ru-RU" dirty="0">
                <a:solidFill>
                  <a:schemeClr val="tx1"/>
                </a:solidFill>
              </a:rPr>
              <a:t>                           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340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 «Больница»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4237" y="1262741"/>
            <a:ext cx="4392488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           </a:t>
            </a:r>
            <a:r>
              <a:rPr lang="ru-RU" sz="20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Задачи:</a:t>
            </a:r>
            <a:endParaRPr lang="ru-RU" sz="2000" dirty="0">
              <a:solidFill>
                <a:srgbClr val="1F4D21"/>
              </a:solidFill>
              <a:latin typeface="Times New Roman"/>
              <a:cs typeface="Times New Roman"/>
            </a:endParaRPr>
          </a:p>
          <a:p>
            <a:pPr marL="570230" marR="5080" indent="-457200">
              <a:lnSpc>
                <a:spcPct val="100000"/>
              </a:lnSpc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lang="ru-RU" sz="20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Формировать </a:t>
            </a:r>
            <a:r>
              <a:rPr lang="ru-RU" sz="20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умение детей  </a:t>
            </a:r>
            <a:r>
              <a:rPr lang="ru-RU" sz="20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отображать </a:t>
            </a:r>
            <a:r>
              <a:rPr lang="ru-RU" sz="20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в игре </a:t>
            </a:r>
            <a:r>
              <a:rPr lang="ru-RU" sz="20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знания </a:t>
            </a:r>
            <a:r>
              <a:rPr lang="ru-RU" sz="2000" b="1" i="1" spc="5" dirty="0">
                <a:solidFill>
                  <a:srgbClr val="1F4D21"/>
                </a:solidFill>
                <a:latin typeface="Times New Roman"/>
                <a:cs typeface="Times New Roman"/>
              </a:rPr>
              <a:t>об  </a:t>
            </a:r>
            <a:r>
              <a:rPr lang="ru-RU" sz="20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окружающей </a:t>
            </a:r>
            <a:r>
              <a:rPr lang="ru-RU" sz="20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жизни, </a:t>
            </a:r>
            <a:r>
              <a:rPr lang="ru-RU" sz="20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показать  социальную </a:t>
            </a:r>
            <a:r>
              <a:rPr lang="ru-RU" sz="20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значимость  </a:t>
            </a:r>
            <a:r>
              <a:rPr lang="ru-RU" sz="20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медицины.</a:t>
            </a:r>
          </a:p>
          <a:p>
            <a:pPr marL="570230" marR="5080" indent="-457200">
              <a:lnSpc>
                <a:spcPct val="100000"/>
              </a:lnSpc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lang="ru-RU" sz="20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Воспитывать  </a:t>
            </a:r>
            <a:r>
              <a:rPr lang="ru-RU" sz="20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уважение </a:t>
            </a:r>
            <a:r>
              <a:rPr lang="ru-RU" sz="20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к </a:t>
            </a:r>
            <a:r>
              <a:rPr lang="ru-RU" sz="20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труду медицинских  работников, </a:t>
            </a:r>
            <a:r>
              <a:rPr lang="ru-RU" sz="20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закреплять  </a:t>
            </a:r>
            <a:r>
              <a:rPr lang="ru-RU" sz="20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правила </a:t>
            </a:r>
            <a:r>
              <a:rPr lang="ru-RU" sz="20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поведения </a:t>
            </a:r>
            <a:r>
              <a:rPr lang="ru-RU" sz="20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в  </a:t>
            </a:r>
            <a:r>
              <a:rPr lang="ru-RU" sz="20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общественных</a:t>
            </a:r>
            <a:r>
              <a:rPr lang="ru-RU" sz="2000" b="1" i="1" spc="-100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местах.</a:t>
            </a:r>
            <a:endParaRPr lang="ru-RU" sz="2000" dirty="0">
              <a:solidFill>
                <a:srgbClr val="1F4D2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262741"/>
            <a:ext cx="3129116" cy="39293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61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 «Больница»</a:t>
            </a:r>
            <a:endParaRPr lang="ru-RU" sz="3600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560" y="9861"/>
            <a:ext cx="2552140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395" y="2420888"/>
            <a:ext cx="2736305" cy="48245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4128" y="1105288"/>
            <a:ext cx="33123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1F4D21"/>
                </a:solidFill>
              </a:rPr>
              <a:t>Всегда внимательно, с любовью</a:t>
            </a:r>
            <a:br>
              <a:rPr lang="ru-RU" sz="3200" b="1" i="1" dirty="0">
                <a:solidFill>
                  <a:srgbClr val="1F4D21"/>
                </a:solidFill>
              </a:rPr>
            </a:br>
            <a:r>
              <a:rPr lang="ru-RU" sz="3200" b="1" i="1" dirty="0">
                <a:solidFill>
                  <a:srgbClr val="1F4D21"/>
                </a:solidFill>
              </a:rPr>
              <a:t>Наш доктор лечит вас, ребят</a:t>
            </a:r>
            <a:br>
              <a:rPr lang="ru-RU" sz="3200" b="1" i="1" dirty="0">
                <a:solidFill>
                  <a:srgbClr val="1F4D21"/>
                </a:solidFill>
              </a:rPr>
            </a:br>
            <a:r>
              <a:rPr lang="ru-RU" sz="3200" b="1" i="1" dirty="0">
                <a:solidFill>
                  <a:srgbClr val="1F4D21"/>
                </a:solidFill>
              </a:rPr>
              <a:t>Когда поправит вам здоровье – </a:t>
            </a:r>
            <a:br>
              <a:rPr lang="ru-RU" sz="3200" b="1" i="1" dirty="0">
                <a:solidFill>
                  <a:srgbClr val="1F4D21"/>
                </a:solidFill>
              </a:rPr>
            </a:br>
            <a:r>
              <a:rPr lang="ru-RU" sz="3200" b="1" i="1" dirty="0">
                <a:solidFill>
                  <a:srgbClr val="1F4D21"/>
                </a:solidFill>
              </a:rPr>
              <a:t>Он больше всех бывает рад.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2E597E-66DA-41C9-9366-4F5447109E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05288"/>
            <a:ext cx="5400600" cy="383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61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 «Больница»</a:t>
            </a:r>
            <a:endParaRPr lang="ru-RU" sz="36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188D66-E878-4850-B8B6-F839C170CF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52861"/>
            <a:ext cx="4032448" cy="24201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0326BB5-2762-4C71-BB0F-E08DCD829E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48" y="1152861"/>
            <a:ext cx="4474840" cy="24201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574A1DD-9570-4F5B-8936-2B76FF9E41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1"/>
            <a:ext cx="4032448" cy="259228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A8F5CB5-FCE9-408C-B34F-F1C45E89E8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48" y="3717031"/>
            <a:ext cx="4474840" cy="2592290"/>
          </a:xfrm>
          <a:prstGeom prst="rect">
            <a:avLst/>
          </a:prstGeom>
        </p:spPr>
      </p:pic>
      <p:sp>
        <p:nvSpPr>
          <p:cNvPr id="15" name="Объект 14">
            <a:extLst>
              <a:ext uri="{FF2B5EF4-FFF2-40B4-BE49-F238E27FC236}">
                <a16:creationId xmlns:a16="http://schemas.microsoft.com/office/drawing/2014/main" id="{3FA466DE-41D2-40BD-9F71-6227C54DF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6453334"/>
            <a:ext cx="8147248" cy="288034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Лечим кукол</a:t>
            </a:r>
          </a:p>
        </p:txBody>
      </p:sp>
    </p:spTree>
    <p:extLst>
      <p:ext uri="{BB962C8B-B14F-4D97-AF65-F5344CB8AC3E}">
        <p14:creationId xmlns:p14="http://schemas.microsoft.com/office/powerpoint/2010/main" val="2579302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-1512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 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“</a:t>
            </a:r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Кухня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endParaRPr lang="ru-RU" sz="3600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73649" y="1052736"/>
            <a:ext cx="5122912" cy="4525963"/>
          </a:xfrm>
        </p:spPr>
        <p:txBody>
          <a:bodyPr>
            <a:normAutofit fontScale="92500" lnSpcReduction="10000"/>
          </a:bodyPr>
          <a:lstStyle/>
          <a:p>
            <a:pPr marL="0" marR="5080" indent="0">
              <a:lnSpc>
                <a:spcPct val="100000"/>
              </a:lnSpc>
              <a:buNone/>
              <a:tabLst>
                <a:tab pos="355600" algn="l"/>
                <a:tab pos="356235" algn="l"/>
                <a:tab pos="1487805" algn="l"/>
              </a:tabLst>
            </a:pPr>
            <a:r>
              <a:rPr lang="ru-RU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     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Задачи: </a:t>
            </a:r>
          </a:p>
          <a:p>
            <a:pPr marL="469900" marR="5080" indent="-457200">
              <a:tabLst>
                <a:tab pos="355600" algn="l"/>
                <a:tab pos="356235" algn="l"/>
                <a:tab pos="1487805" algn="l"/>
              </a:tabLst>
            </a:pPr>
            <a:r>
              <a:rPr lang="ru-RU" sz="26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Формировать умение  детей </a:t>
            </a:r>
            <a:r>
              <a:rPr lang="ru-RU" sz="2600" b="1" i="1" spc="-25" dirty="0">
                <a:solidFill>
                  <a:srgbClr val="1F4D21"/>
                </a:solidFill>
                <a:latin typeface="Times New Roman"/>
                <a:cs typeface="Times New Roman"/>
              </a:rPr>
              <a:t>самостоятельно  </a:t>
            </a:r>
            <a:r>
              <a:rPr lang="ru-RU" sz="26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распределять </a:t>
            </a:r>
            <a:r>
              <a:rPr lang="ru-RU" sz="26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роли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и</a:t>
            </a:r>
            <a:r>
              <a:rPr lang="ru-RU" sz="2600" b="1" i="1" spc="-60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26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действовать 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в </a:t>
            </a:r>
            <a:r>
              <a:rPr lang="ru-RU" sz="26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соответствии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с </a:t>
            </a:r>
            <a:r>
              <a:rPr lang="ru-RU" sz="26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ролью,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учить  </a:t>
            </a:r>
            <a:r>
              <a:rPr lang="ru-RU" sz="2600" b="1" i="1" spc="-25" dirty="0">
                <a:solidFill>
                  <a:srgbClr val="1F4D21"/>
                </a:solidFill>
                <a:latin typeface="Times New Roman"/>
                <a:cs typeface="Times New Roman"/>
              </a:rPr>
              <a:t>самостоятельно создавать  необходимую </a:t>
            </a:r>
            <a:r>
              <a:rPr lang="ru-RU" sz="2600" b="1" i="1" spc="-50" dirty="0">
                <a:solidFill>
                  <a:srgbClr val="1F4D21"/>
                </a:solidFill>
                <a:latin typeface="Times New Roman"/>
                <a:cs typeface="Times New Roman"/>
              </a:rPr>
              <a:t>среду,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закреплять  навыки </a:t>
            </a:r>
            <a:r>
              <a:rPr lang="ru-RU" sz="26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доброжелательного,  вежливого</a:t>
            </a:r>
            <a:r>
              <a:rPr lang="ru-RU" sz="2600" b="1" i="1" spc="-75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общения.</a:t>
            </a:r>
            <a:endParaRPr lang="ru-RU" sz="2600" dirty="0">
              <a:solidFill>
                <a:srgbClr val="1F4D21"/>
              </a:solidFill>
              <a:latin typeface="Times New Roman"/>
              <a:cs typeface="Times New Roman"/>
            </a:endParaRPr>
          </a:p>
          <a:p>
            <a:pPr marL="469900" marR="5080" indent="-457200">
              <a:tabLst>
                <a:tab pos="355600" algn="l"/>
                <a:tab pos="356235" algn="l"/>
                <a:tab pos="1487805" algn="l"/>
              </a:tabLst>
            </a:pPr>
            <a:r>
              <a:rPr lang="ru-RU" sz="26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Побуждать детей </a:t>
            </a:r>
            <a:r>
              <a:rPr lang="ru-RU" sz="2600" b="1" i="1" spc="-25" dirty="0">
                <a:solidFill>
                  <a:srgbClr val="1F4D21"/>
                </a:solidFill>
                <a:latin typeface="Times New Roman"/>
                <a:cs typeface="Times New Roman"/>
              </a:rPr>
              <a:t>более</a:t>
            </a:r>
            <a:r>
              <a:rPr lang="ru-RU" sz="2600" b="1" i="1" spc="-90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26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широко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26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использовать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знания </a:t>
            </a:r>
            <a:r>
              <a:rPr lang="ru-RU" sz="26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об </a:t>
            </a:r>
            <a:r>
              <a:rPr lang="ru-RU" sz="26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окружающей</a:t>
            </a:r>
            <a:r>
              <a:rPr lang="ru-RU" sz="2600" b="1" i="1" spc="-60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26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жизни</a:t>
            </a:r>
            <a:endParaRPr lang="ru-RU" sz="2600" dirty="0">
              <a:solidFill>
                <a:srgbClr val="1F4D2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59"/>
            <a:ext cx="4139952" cy="51290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 </a:t>
            </a:r>
            <a:r>
              <a:rPr lang="en-US" sz="32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“</a:t>
            </a:r>
            <a:r>
              <a:rPr lang="ru-RU" sz="32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Кухня</a:t>
            </a:r>
            <a:r>
              <a:rPr lang="en-US" sz="32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750933A-9835-4580-B0D0-C56FD2E9B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20939"/>
            <a:ext cx="3960440" cy="2664246"/>
          </a:xfr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F473DCDC-F51D-4D12-93E8-4E5EAB0A6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828939"/>
            <a:ext cx="597666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 кухне повсюду мы видим посуду: кастрюли и ложки,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Ножи, поварёшки, тарелки и блюдца. Плиту и духовку.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eorgia" panose="02040502050405020303" pitchFamily="18" charset="0"/>
              </a:rPr>
            </a:b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CCAEA37-EF1A-4076-B3A4-13B2BDE852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420939"/>
            <a:ext cx="4392488" cy="266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37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99533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">
              <a:avLst/>
            </a:prstTxWarp>
            <a:spAutoFit/>
            <a:scene3d>
              <a:camera prst="perspective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>
                <a:ln/>
                <a:solidFill>
                  <a:schemeClr val="accent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174" y="1882300"/>
            <a:ext cx="2706985" cy="278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271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052736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ru-RU" b="1" dirty="0"/>
              <a:t>«Игра - это творческая переработка</a:t>
            </a:r>
          </a:p>
          <a:p>
            <a:pPr>
              <a:buNone/>
            </a:pPr>
            <a:r>
              <a:rPr lang="ru-RU" b="1" dirty="0"/>
              <a:t>Пережитых впечатлений, комбинирование</a:t>
            </a:r>
          </a:p>
          <a:p>
            <a:pPr>
              <a:buNone/>
            </a:pPr>
            <a:r>
              <a:rPr lang="ru-RU" b="1" dirty="0"/>
              <a:t>их и построение из них</a:t>
            </a:r>
          </a:p>
          <a:p>
            <a:pPr>
              <a:buNone/>
            </a:pPr>
            <a:r>
              <a:rPr lang="ru-RU" b="1" dirty="0"/>
              <a:t>новой действительности, отвечающей</a:t>
            </a:r>
          </a:p>
          <a:p>
            <a:pPr>
              <a:buNone/>
            </a:pPr>
            <a:r>
              <a:rPr lang="ru-RU" b="1" dirty="0"/>
              <a:t>запросам и влечениям самого ребенка»</a:t>
            </a:r>
          </a:p>
          <a:p>
            <a:pPr>
              <a:buNone/>
            </a:pPr>
            <a:r>
              <a:rPr lang="ru-RU" b="1" dirty="0"/>
              <a:t>                                                        Л. С. </a:t>
            </a:r>
            <a:r>
              <a:rPr lang="ru-RU" b="1" dirty="0" err="1"/>
              <a:t>Выготский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60648"/>
            <a:ext cx="8229600" cy="576899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Игра – основной вид деятельности детей дошкольного возраста. </a:t>
            </a:r>
          </a:p>
          <a:p>
            <a:r>
              <a:rPr lang="ru-RU" b="1" dirty="0"/>
              <a:t>Сюжетно-ролевые игры в детском саду и дома – это важное средство самовыражения для крохи, проба сил. </a:t>
            </a:r>
          </a:p>
          <a:p>
            <a:r>
              <a:rPr lang="ru-RU" b="1" dirty="0"/>
              <a:t>Сюжетно-ролевая игра дает возможность ребенку попробовать себя во взрослых ролях, проявить творческий подход в нестандартных жизненных ситуациях, заставляет решать разнообразные задачи, возникающие по ходу «живого» сюжета игры.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2230" y="476672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ru-RU" dirty="0"/>
              <a:t>    </a:t>
            </a:r>
            <a:r>
              <a:rPr lang="ru-RU" b="1" dirty="0"/>
              <a:t>Сюжетно-ролевые игры в детском саду, как и на игровой площадке или в квартире, выполняют целый ряд функций:</a:t>
            </a:r>
          </a:p>
          <a:p>
            <a:r>
              <a:rPr lang="ru-RU" b="1" dirty="0"/>
              <a:t>   социально-культурная функция</a:t>
            </a:r>
          </a:p>
          <a:p>
            <a:r>
              <a:rPr lang="ru-RU" b="1" dirty="0"/>
              <a:t>   коммуникативная функция</a:t>
            </a:r>
          </a:p>
          <a:p>
            <a:r>
              <a:rPr lang="ru-RU" b="1" dirty="0"/>
              <a:t>   деятельная функция</a:t>
            </a:r>
          </a:p>
          <a:p>
            <a:r>
              <a:rPr lang="ru-RU" b="1" dirty="0"/>
              <a:t>   функция самореализации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0"/>
            <a:ext cx="8229600" cy="626469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/>
              <a:t>    	Одна из важных задач воспитания детей – их своевременное умственное и речевое развитие. Восприятие и речь детей формируется в процессе действий с дидактическими игрушками, играми. Во время занятий и игр у ребенка вырабатываются важные качества, необходимые для успешного развития – внимание, самостоятельность, любознательность. В нашей группе дети с удовольствием играют в сюжетно-ролевые игры:</a:t>
            </a:r>
          </a:p>
          <a:p>
            <a:r>
              <a:rPr lang="ru-RU" b="1" dirty="0"/>
              <a:t>Семья </a:t>
            </a:r>
          </a:p>
          <a:p>
            <a:r>
              <a:rPr lang="ru-RU" b="1" dirty="0"/>
              <a:t>Больница</a:t>
            </a:r>
          </a:p>
          <a:p>
            <a:r>
              <a:rPr lang="ru-RU" b="1" dirty="0"/>
              <a:t>Гараж</a:t>
            </a:r>
          </a:p>
          <a:p>
            <a:r>
              <a:rPr lang="ru-RU" b="1" dirty="0"/>
              <a:t>Автобус</a:t>
            </a:r>
          </a:p>
          <a:p>
            <a:r>
              <a:rPr lang="ru-RU" b="1" dirty="0"/>
              <a:t>Театр</a:t>
            </a:r>
          </a:p>
          <a:p>
            <a:r>
              <a:rPr lang="ru-RU" b="1" dirty="0"/>
              <a:t>Строители</a:t>
            </a:r>
          </a:p>
          <a:p>
            <a:r>
              <a:rPr lang="ru-RU" b="1" dirty="0"/>
              <a:t>Кухня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 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“</a:t>
            </a:r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Семья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endParaRPr lang="ru-RU" sz="3600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331887"/>
            <a:ext cx="367843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356235" algn="l"/>
              </a:tabLst>
            </a:pPr>
            <a:r>
              <a:rPr lang="ru-RU" b="1" i="1" spc="-15" dirty="0">
                <a:solidFill>
                  <a:srgbClr val="002060"/>
                </a:solidFill>
                <a:latin typeface="Times New Roman"/>
                <a:cs typeface="Times New Roman"/>
              </a:rPr>
              <a:t>           </a:t>
            </a:r>
            <a:r>
              <a:rPr lang="ru-RU" sz="32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Задачи:</a:t>
            </a:r>
          </a:p>
          <a:p>
            <a:pPr marL="584200" marR="5080" indent="-5715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6235" algn="l"/>
              </a:tabLst>
            </a:pPr>
            <a:r>
              <a:rPr lang="ru-RU" sz="3200" b="1" i="1" spc="-25" dirty="0">
                <a:solidFill>
                  <a:srgbClr val="1F4D21"/>
                </a:solidFill>
                <a:latin typeface="Times New Roman"/>
                <a:cs typeface="Times New Roman"/>
              </a:rPr>
              <a:t>Формировать  </a:t>
            </a:r>
            <a:r>
              <a:rPr lang="ru-RU" sz="32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умение </a:t>
            </a:r>
            <a:r>
              <a:rPr lang="ru-RU" sz="3200" b="1" i="1" spc="-25" dirty="0">
                <a:solidFill>
                  <a:srgbClr val="1F4D21"/>
                </a:solidFill>
                <a:latin typeface="Times New Roman"/>
                <a:cs typeface="Times New Roman"/>
              </a:rPr>
              <a:t>детей  </a:t>
            </a:r>
            <a:r>
              <a:rPr lang="ru-RU" sz="32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творчески  </a:t>
            </a:r>
            <a:r>
              <a:rPr lang="ru-RU" sz="3200" b="1" i="1" spc="-55" dirty="0">
                <a:solidFill>
                  <a:srgbClr val="1F4D21"/>
                </a:solidFill>
                <a:latin typeface="Times New Roman"/>
                <a:cs typeface="Times New Roman"/>
              </a:rPr>
              <a:t>в</a:t>
            </a:r>
            <a:r>
              <a:rPr lang="ru-RU" sz="32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оспро</a:t>
            </a:r>
            <a:r>
              <a:rPr lang="ru-RU" sz="32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и</a:t>
            </a:r>
            <a:r>
              <a:rPr lang="ru-RU" sz="32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з</a:t>
            </a:r>
            <a:r>
              <a:rPr lang="ru-RU" sz="3200" b="1" i="1" spc="-55" dirty="0">
                <a:solidFill>
                  <a:srgbClr val="1F4D21"/>
                </a:solidFill>
                <a:latin typeface="Times New Roman"/>
                <a:cs typeface="Times New Roman"/>
              </a:rPr>
              <a:t>в</a:t>
            </a:r>
            <a:r>
              <a:rPr lang="ru-RU" sz="3200" b="1" i="1" spc="-50" dirty="0">
                <a:solidFill>
                  <a:srgbClr val="1F4D21"/>
                </a:solidFill>
                <a:latin typeface="Times New Roman"/>
                <a:cs typeface="Times New Roman"/>
              </a:rPr>
              <a:t>о</a:t>
            </a:r>
            <a:r>
              <a:rPr lang="ru-RU" sz="32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ди</a:t>
            </a:r>
            <a:r>
              <a:rPr lang="ru-RU" sz="32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ть  в игре</a:t>
            </a:r>
            <a:r>
              <a:rPr lang="ru-RU" sz="3200" b="1" i="1" spc="-100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быт</a:t>
            </a:r>
            <a:r>
              <a:rPr lang="ru-RU" sz="3200" dirty="0">
                <a:solidFill>
                  <a:srgbClr val="1F4D21"/>
                </a:solidFill>
                <a:latin typeface="Times New Roman"/>
                <a:cs typeface="Times New Roman"/>
              </a:rPr>
              <a:t> </a:t>
            </a:r>
            <a:r>
              <a:rPr lang="ru-RU" sz="3200" b="1" i="1" spc="-35" dirty="0">
                <a:solidFill>
                  <a:srgbClr val="1F4D21"/>
                </a:solidFill>
                <a:latin typeface="Times New Roman"/>
                <a:cs typeface="Times New Roman"/>
              </a:rPr>
              <a:t>семьи</a:t>
            </a:r>
            <a:endParaRPr lang="ru-RU" sz="3200" dirty="0">
              <a:solidFill>
                <a:srgbClr val="1F4D21"/>
              </a:solidFill>
              <a:latin typeface="Times New Roman"/>
              <a:cs typeface="Times New Roman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E4ABF98-3808-47A9-94D3-B1DFC88433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7" y="1196975"/>
            <a:ext cx="4161209" cy="2592065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3027DD-5EBE-4267-8757-0D80966CA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6" y="3843014"/>
            <a:ext cx="4712073" cy="263398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 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“</a:t>
            </a:r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Семья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076056" y="1340768"/>
            <a:ext cx="3166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rgbClr val="1F4D21"/>
                </a:solidFill>
              </a:rPr>
              <a:t>У меня есть семья -</a:t>
            </a:r>
            <a:br>
              <a:rPr lang="ru-RU" sz="2000" b="1" i="1" dirty="0">
                <a:solidFill>
                  <a:srgbClr val="1F4D21"/>
                </a:solidFill>
              </a:rPr>
            </a:br>
            <a:r>
              <a:rPr lang="ru-RU" sz="2000" b="1" i="1" dirty="0">
                <a:solidFill>
                  <a:srgbClr val="1F4D21"/>
                </a:solidFill>
              </a:rPr>
              <a:t>Мама, папа, брат и я.</a:t>
            </a:r>
            <a:br>
              <a:rPr lang="ru-RU" sz="2000" b="1" i="1" dirty="0">
                <a:solidFill>
                  <a:srgbClr val="1F4D21"/>
                </a:solidFill>
              </a:rPr>
            </a:br>
            <a:r>
              <a:rPr lang="ru-RU" sz="2000" b="1" i="1" dirty="0">
                <a:solidFill>
                  <a:srgbClr val="1F4D21"/>
                </a:solidFill>
              </a:rPr>
              <a:t>Лучше всех мы живем,</a:t>
            </a:r>
            <a:br>
              <a:rPr lang="ru-RU" sz="2000" b="1" i="1" dirty="0">
                <a:solidFill>
                  <a:srgbClr val="1F4D21"/>
                </a:solidFill>
              </a:rPr>
            </a:br>
            <a:r>
              <a:rPr lang="ru-RU" sz="2000" b="1" i="1" dirty="0">
                <a:solidFill>
                  <a:srgbClr val="1F4D21"/>
                </a:solidFill>
              </a:rPr>
              <a:t>Песни громко мы поем.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A006A2-79A0-46DF-AA02-3849A50DF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268760"/>
            <a:ext cx="3847976" cy="3312368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5B6FD6B0-0DC9-44CA-8AE2-14DE86ED51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10428"/>
            <a:ext cx="4320480" cy="3215735"/>
          </a:xfrm>
        </p:spPr>
      </p:pic>
    </p:spTree>
    <p:extLst>
      <p:ext uri="{BB962C8B-B14F-4D97-AF65-F5344CB8AC3E}">
        <p14:creationId xmlns:p14="http://schemas.microsoft.com/office/powerpoint/2010/main" val="275844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10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Машина на дороге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endParaRPr lang="ru-RU" sz="3600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4051" y="1241108"/>
            <a:ext cx="84383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355600" algn="l"/>
                <a:tab pos="1813560" algn="l"/>
              </a:tabLst>
            </a:pPr>
            <a:r>
              <a:rPr lang="ru-RU" b="1" i="1" spc="-10" dirty="0">
                <a:solidFill>
                  <a:srgbClr val="FFFF00"/>
                </a:solidFill>
                <a:latin typeface="Times New Roman"/>
                <a:cs typeface="Times New Roman"/>
              </a:rPr>
              <a:t>           </a:t>
            </a:r>
            <a:r>
              <a:rPr lang="ru-RU" sz="28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Задачи: </a:t>
            </a:r>
          </a:p>
          <a:p>
            <a:pPr marL="584200" marR="5080" indent="-5715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5600" algn="l"/>
                <a:tab pos="1813560" algn="l"/>
              </a:tabLst>
            </a:pPr>
            <a:r>
              <a:rPr lang="ru-RU" sz="2800" b="1" i="1" spc="-30" dirty="0">
                <a:solidFill>
                  <a:srgbClr val="1F4D21"/>
                </a:solidFill>
                <a:latin typeface="Times New Roman"/>
                <a:cs typeface="Times New Roman"/>
              </a:rPr>
              <a:t>Создать  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условия для  получения первичных </a:t>
            </a:r>
            <a:r>
              <a:rPr lang="ru-RU" sz="28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знаний  </a:t>
            </a:r>
            <a:r>
              <a:rPr lang="ru-RU" sz="2800" b="1" i="1" spc="-25" dirty="0">
                <a:solidFill>
                  <a:srgbClr val="1F4D21"/>
                </a:solidFill>
                <a:latin typeface="Times New Roman"/>
                <a:cs typeface="Times New Roman"/>
              </a:rPr>
              <a:t>детей </a:t>
            </a:r>
            <a:r>
              <a:rPr lang="ru-RU" sz="28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о </a:t>
            </a:r>
            <a:r>
              <a:rPr lang="ru-RU" sz="2800" b="1" i="1" spc="-10" dirty="0">
                <a:solidFill>
                  <a:srgbClr val="1F4D21"/>
                </a:solidFill>
                <a:latin typeface="Times New Roman"/>
                <a:cs typeface="Times New Roman"/>
              </a:rPr>
              <a:t>правилах дорожного движения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.</a:t>
            </a:r>
          </a:p>
          <a:p>
            <a:pPr marL="584200" marR="5080" indent="-5715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355600" algn="l"/>
                <a:tab pos="1813560" algn="l"/>
              </a:tabLst>
            </a:pPr>
            <a:r>
              <a:rPr lang="ru-RU" sz="2800" b="1" i="1" spc="-20" dirty="0">
                <a:solidFill>
                  <a:srgbClr val="1F4D21"/>
                </a:solidFill>
                <a:latin typeface="Times New Roman"/>
                <a:cs typeface="Times New Roman"/>
              </a:rPr>
              <a:t>Формировать </a:t>
            </a:r>
            <a:r>
              <a:rPr lang="ru-RU" sz="2800" b="1" i="1" spc="-15" dirty="0">
                <a:solidFill>
                  <a:srgbClr val="1F4D21"/>
                </a:solidFill>
                <a:latin typeface="Times New Roman"/>
                <a:cs typeface="Times New Roman"/>
              </a:rPr>
              <a:t>умение  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д</a:t>
            </a:r>
            <a:r>
              <a:rPr lang="ru-RU" sz="2800" b="1" i="1" spc="-55" dirty="0">
                <a:solidFill>
                  <a:srgbClr val="1F4D21"/>
                </a:solidFill>
                <a:latin typeface="Times New Roman"/>
                <a:cs typeface="Times New Roman"/>
              </a:rPr>
              <a:t>ет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ей уста</a:t>
            </a:r>
            <a:r>
              <a:rPr lang="ru-RU" sz="28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н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авли</a:t>
            </a:r>
            <a:r>
              <a:rPr lang="ru-RU" sz="2800" b="1" i="1" spc="-30" dirty="0">
                <a:solidFill>
                  <a:srgbClr val="1F4D21"/>
                </a:solidFill>
                <a:latin typeface="Times New Roman"/>
                <a:cs typeface="Times New Roman"/>
              </a:rPr>
              <a:t>в</a:t>
            </a:r>
            <a:r>
              <a:rPr lang="ru-RU" sz="28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а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т</a:t>
            </a:r>
            <a:r>
              <a:rPr lang="ru-RU" sz="2800" b="1" i="1" dirty="0">
                <a:solidFill>
                  <a:srgbClr val="1F4D21"/>
                </a:solidFill>
                <a:latin typeface="Times New Roman"/>
                <a:cs typeface="Times New Roman"/>
              </a:rPr>
              <a:t>ь  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взаимоотношения </a:t>
            </a:r>
            <a:r>
              <a:rPr lang="ru-RU" sz="2800" b="1" i="1" dirty="0">
                <a:solidFill>
                  <a:srgbClr val="1F4D21"/>
                </a:solidFill>
                <a:latin typeface="Times New Roman"/>
                <a:cs typeface="Times New Roman"/>
              </a:rPr>
              <a:t>в  </a:t>
            </a:r>
            <a:r>
              <a:rPr lang="ru-RU" sz="2800" b="1" i="1" spc="-5" dirty="0">
                <a:solidFill>
                  <a:srgbClr val="1F4D21"/>
                </a:solidFill>
                <a:latin typeface="Times New Roman"/>
                <a:cs typeface="Times New Roman"/>
              </a:rPr>
              <a:t>игре.</a:t>
            </a:r>
            <a:endParaRPr lang="ru-RU" sz="2800" dirty="0">
              <a:solidFill>
                <a:srgbClr val="1F4D2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415117"/>
            <a:ext cx="6120680" cy="344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3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70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Сюжетно-ролевая игра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r>
              <a:rPr lang="ru-RU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Машина на дороге</a:t>
            </a:r>
            <a:r>
              <a:rPr lang="en-US" sz="3600" b="1" i="1" dirty="0">
                <a:solidFill>
                  <a:srgbClr val="002060"/>
                </a:solidFill>
                <a:latin typeface="Georgia" panose="02040502050405020303" pitchFamily="18" charset="0"/>
              </a:rPr>
              <a:t>”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86708" y="1090314"/>
            <a:ext cx="453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Шуршат по дорогам</a:t>
            </a:r>
            <a:br>
              <a:rPr lang="ru-RU" sz="2000" dirty="0"/>
            </a:br>
            <a:r>
              <a:rPr lang="ru-RU" sz="2000" dirty="0"/>
              <a:t>Веселые шины,</a:t>
            </a:r>
            <a:br>
              <a:rPr lang="ru-RU" sz="2000" dirty="0"/>
            </a:br>
            <a:r>
              <a:rPr lang="ru-RU" sz="2000" dirty="0"/>
              <a:t>Спешат по дорогам</a:t>
            </a:r>
            <a:br>
              <a:rPr lang="ru-RU" sz="2000" dirty="0"/>
            </a:br>
            <a:r>
              <a:rPr lang="ru-RU" sz="2000" dirty="0"/>
              <a:t>Машины, машины.</a:t>
            </a:r>
            <a:endParaRPr lang="ru-RU" sz="2000" b="1" i="1" dirty="0">
              <a:solidFill>
                <a:srgbClr val="1F4D21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8385F5F-35B2-4730-B374-85389636A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2413754"/>
            <a:ext cx="6034617" cy="3712410"/>
          </a:xfrm>
        </p:spPr>
      </p:pic>
    </p:spTree>
    <p:extLst>
      <p:ext uri="{BB962C8B-B14F-4D97-AF65-F5344CB8AC3E}">
        <p14:creationId xmlns:p14="http://schemas.microsoft.com/office/powerpoint/2010/main" val="40624894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345</Words>
  <Application>Microsoft Office PowerPoint</Application>
  <PresentationFormat>Экран (4:3)</PresentationFormat>
  <Paragraphs>54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Georgia</vt:lpstr>
      <vt:lpstr>Times New Roman</vt:lpstr>
      <vt:lpstr>Тема Office</vt:lpstr>
      <vt:lpstr>Отчёт по плану самообразованию: «Сюжетно-ролевая игра в группе раннего возраста» </vt:lpstr>
      <vt:lpstr>Презентация PowerPoint</vt:lpstr>
      <vt:lpstr>Презентация PowerPoint</vt:lpstr>
      <vt:lpstr>Презентация PowerPoint</vt:lpstr>
      <vt:lpstr>Презентация PowerPoint</vt:lpstr>
      <vt:lpstr>Сюжетно-ролевая игра “Семья”</vt:lpstr>
      <vt:lpstr>Сюжетно-ролевая игра “Семья”</vt:lpstr>
      <vt:lpstr>Сюжетно-ролевая игра”Машина на дороге”</vt:lpstr>
      <vt:lpstr>Сюжетно-ролевая игра”Машина на дороге”</vt:lpstr>
      <vt:lpstr>Сюжетно-ролевая игра «Больница»</vt:lpstr>
      <vt:lpstr>Сюжетно-ролевая игра «Больница»</vt:lpstr>
      <vt:lpstr>Сюжетно-ролевая игра «Больница»</vt:lpstr>
      <vt:lpstr>Сюжетно-ролевая игра “Кухня”</vt:lpstr>
      <vt:lpstr>Сюжетно-ролевая игра “Кухня”</vt:lpstr>
      <vt:lpstr>Презентация PowerPoint</vt:lpstr>
    </vt:vector>
  </TitlesOfParts>
  <Company>School_6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Сюжетно-ролевая игра во второй младшей группе</dc:title>
  <dc:creator>user</dc:creator>
  <cp:lastModifiedBy>Алексей</cp:lastModifiedBy>
  <cp:revision>38</cp:revision>
  <dcterms:created xsi:type="dcterms:W3CDTF">2014-11-22T13:36:21Z</dcterms:created>
  <dcterms:modified xsi:type="dcterms:W3CDTF">2019-05-30T20:24:22Z</dcterms:modified>
</cp:coreProperties>
</file>