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58" r:id="rId5"/>
    <p:sldId id="264" r:id="rId6"/>
    <p:sldId id="259" r:id="rId7"/>
    <p:sldId id="260" r:id="rId8"/>
    <p:sldId id="266" r:id="rId9"/>
    <p:sldId id="261" r:id="rId10"/>
    <p:sldId id="265" r:id="rId11"/>
    <p:sldId id="267" r:id="rId12"/>
    <p:sldId id="268" r:id="rId13"/>
    <p:sldId id="273" r:id="rId14"/>
    <p:sldId id="274" r:id="rId15"/>
    <p:sldId id="272" r:id="rId16"/>
    <p:sldId id="271" r:id="rId17"/>
    <p:sldId id="270" r:id="rId18"/>
    <p:sldId id="262" r:id="rId19"/>
    <p:sldId id="276" r:id="rId20"/>
    <p:sldId id="275" r:id="rId21"/>
    <p:sldId id="269" r:id="rId22"/>
    <p:sldId id="263" r:id="rId23"/>
  </p:sldIdLst>
  <p:sldSz cx="9144000" cy="5143500" type="screen16x9"/>
  <p:notesSz cx="6858000" cy="9144000"/>
  <p:custShowLst>
    <p:custShow name="Произвольный показ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FF00"/>
    <a:srgbClr val="85D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635" autoAdjust="0"/>
  </p:normalViewPr>
  <p:slideViewPr>
    <p:cSldViewPr>
      <p:cViewPr varScale="1">
        <p:scale>
          <a:sx n="108" d="100"/>
          <a:sy n="108" d="100"/>
        </p:scale>
        <p:origin x="894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6644" y="2000246"/>
            <a:ext cx="1667089" cy="2278798"/>
          </a:xfrm>
          <a:prstGeom prst="rect">
            <a:avLst/>
          </a:prstGeom>
        </p:spPr>
      </p:pic>
      <p:pic>
        <p:nvPicPr>
          <p:cNvPr id="13" name="Рисунок 12" descr="6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357555" y="2809963"/>
            <a:ext cx="1214446" cy="1807148"/>
          </a:xfrm>
          <a:prstGeom prst="rect">
            <a:avLst/>
          </a:prstGeom>
        </p:spPr>
      </p:pic>
      <p:pic>
        <p:nvPicPr>
          <p:cNvPr id="14" name="Рисунок 13" descr="1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 rot="387762">
            <a:off x="447663" y="2565130"/>
            <a:ext cx="1894927" cy="1715169"/>
          </a:xfrm>
          <a:prstGeom prst="rect">
            <a:avLst/>
          </a:prstGeom>
        </p:spPr>
      </p:pic>
      <p:pic>
        <p:nvPicPr>
          <p:cNvPr id="17" name="Рисунок 16" descr="9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 flipH="1">
            <a:off x="5286380" y="2428874"/>
            <a:ext cx="1670754" cy="20895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429AAAB-2417-49D1-9D88-6A08A0AF9033}" type="datetimeFigureOut">
              <a:rPr lang="ru-RU" smtClean="0"/>
              <a:pPr/>
              <a:t>29.04.2018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B8AB752-8280-4272-9336-41B5AFFBC7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429AAAB-2417-49D1-9D88-6A08A0AF9033}" type="datetimeFigureOut">
              <a:rPr lang="ru-RU" smtClean="0"/>
              <a:pPr/>
              <a:t>29.04.2018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B8AB752-8280-4272-9336-41B5AFFBC7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901.jpg"/>
          <p:cNvPicPr>
            <a:picLocks noChangeAspect="1"/>
          </p:cNvPicPr>
          <p:nvPr userDrawn="1"/>
        </p:nvPicPr>
        <p:blipFill>
          <a:blip r:embed="rId2" cstate="print">
            <a:lum bright="10000" contrast="20000"/>
          </a:blip>
          <a:srcRect t="8048" b="9882"/>
          <a:stretch>
            <a:fillRect/>
          </a:stretch>
        </p:blipFill>
        <p:spPr>
          <a:xfrm>
            <a:off x="0" y="0"/>
            <a:ext cx="9144000" cy="5143500"/>
          </a:xfrm>
          <a:prstGeom prst="frame">
            <a:avLst>
              <a:gd name="adj1" fmla="val 2691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Рисунок 7" descr="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387762" flipH="1">
            <a:off x="6020653" y="3173932"/>
            <a:ext cx="1912205" cy="17308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flipH="1">
            <a:off x="99653" y="2285998"/>
            <a:ext cx="1614827" cy="2207360"/>
          </a:xfrm>
          <a:prstGeom prst="rect">
            <a:avLst/>
          </a:prstGeom>
        </p:spPr>
      </p:pic>
      <p:pic>
        <p:nvPicPr>
          <p:cNvPr id="7" name="Рисунок 6" descr="2901.jpg"/>
          <p:cNvPicPr>
            <a:picLocks noChangeAspect="1"/>
          </p:cNvPicPr>
          <p:nvPr userDrawn="1"/>
        </p:nvPicPr>
        <p:blipFill>
          <a:blip r:embed="rId3" cstate="print">
            <a:lum bright="10000" contrast="20000"/>
          </a:blip>
          <a:srcRect t="8048" b="9882"/>
          <a:stretch>
            <a:fillRect/>
          </a:stretch>
        </p:blipFill>
        <p:spPr>
          <a:xfrm>
            <a:off x="0" y="0"/>
            <a:ext cx="9144000" cy="5143500"/>
          </a:xfrm>
          <a:prstGeom prst="frame">
            <a:avLst>
              <a:gd name="adj1" fmla="val 2691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901.jpg"/>
          <p:cNvPicPr>
            <a:picLocks noChangeAspect="1"/>
          </p:cNvPicPr>
          <p:nvPr userDrawn="1"/>
        </p:nvPicPr>
        <p:blipFill>
          <a:blip r:embed="rId2" cstate="print">
            <a:lum bright="10000" contrast="20000"/>
          </a:blip>
          <a:srcRect t="8048" b="9882"/>
          <a:stretch>
            <a:fillRect/>
          </a:stretch>
        </p:blipFill>
        <p:spPr>
          <a:xfrm>
            <a:off x="0" y="0"/>
            <a:ext cx="9144000" cy="5143500"/>
          </a:xfrm>
          <a:prstGeom prst="frame">
            <a:avLst>
              <a:gd name="adj1" fmla="val 2691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Рисунок 8" descr="6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flipH="1">
            <a:off x="6072198" y="3214692"/>
            <a:ext cx="1166438" cy="17357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2901.jpg"/>
          <p:cNvPicPr>
            <a:picLocks noChangeAspect="1"/>
          </p:cNvPicPr>
          <p:nvPr userDrawn="1"/>
        </p:nvPicPr>
        <p:blipFill>
          <a:blip r:embed="rId2" cstate="print">
            <a:lum bright="10000" contrast="20000"/>
          </a:blip>
          <a:srcRect t="8048" b="9882"/>
          <a:stretch>
            <a:fillRect/>
          </a:stretch>
        </p:blipFill>
        <p:spPr>
          <a:xfrm>
            <a:off x="0" y="0"/>
            <a:ext cx="9144000" cy="5143500"/>
          </a:xfrm>
          <a:prstGeom prst="frame">
            <a:avLst>
              <a:gd name="adj1" fmla="val 2691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1" name="Рисунок 10" descr="9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flipH="1">
            <a:off x="5929322" y="2857502"/>
            <a:ext cx="1670754" cy="20895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901.jpg"/>
          <p:cNvPicPr>
            <a:picLocks noChangeAspect="1"/>
          </p:cNvPicPr>
          <p:nvPr userDrawn="1"/>
        </p:nvPicPr>
        <p:blipFill>
          <a:blip r:embed="rId2" cstate="print">
            <a:lum bright="10000" contrast="20000"/>
          </a:blip>
          <a:srcRect t="8048" b="9882"/>
          <a:stretch>
            <a:fillRect/>
          </a:stretch>
        </p:blipFill>
        <p:spPr>
          <a:xfrm>
            <a:off x="0" y="0"/>
            <a:ext cx="9144000" cy="5143500"/>
          </a:xfrm>
          <a:prstGeom prst="frame">
            <a:avLst>
              <a:gd name="adj1" fmla="val 2691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Рисунок 6" descr="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387762" flipH="1">
            <a:off x="6505055" y="3370733"/>
            <a:ext cx="1584237" cy="1433952"/>
          </a:xfrm>
          <a:prstGeom prst="rect">
            <a:avLst/>
          </a:prstGeom>
        </p:spPr>
      </p:pic>
      <p:pic>
        <p:nvPicPr>
          <p:cNvPr id="8" name="Рисунок 7" descr="6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 flipH="1">
            <a:off x="4929190" y="3571882"/>
            <a:ext cx="942459" cy="1402419"/>
          </a:xfrm>
          <a:prstGeom prst="rect">
            <a:avLst/>
          </a:prstGeom>
        </p:spPr>
      </p:pic>
      <p:pic>
        <p:nvPicPr>
          <p:cNvPr id="9" name="Рисунок 8" descr="9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357422" y="3286130"/>
            <a:ext cx="1385159" cy="1732403"/>
          </a:xfrm>
          <a:prstGeom prst="rect">
            <a:avLst/>
          </a:prstGeom>
        </p:spPr>
      </p:pic>
      <p:pic>
        <p:nvPicPr>
          <p:cNvPr id="10" name="Рисунок 9" descr="3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 flipH="1">
            <a:off x="142844" y="3143254"/>
            <a:ext cx="1411049" cy="19288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901.jpg"/>
          <p:cNvPicPr>
            <a:picLocks noChangeAspect="1"/>
          </p:cNvPicPr>
          <p:nvPr userDrawn="1"/>
        </p:nvPicPr>
        <p:blipFill>
          <a:blip r:embed="rId2" cstate="print">
            <a:lum bright="10000" contrast="20000"/>
          </a:blip>
          <a:srcRect t="8048" b="9882"/>
          <a:stretch>
            <a:fillRect/>
          </a:stretch>
        </p:blipFill>
        <p:spPr>
          <a:xfrm>
            <a:off x="0" y="0"/>
            <a:ext cx="9144000" cy="5143500"/>
          </a:xfrm>
          <a:prstGeom prst="frame">
            <a:avLst>
              <a:gd name="adj1" fmla="val 2691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429AAAB-2417-49D1-9D88-6A08A0AF9033}" type="datetimeFigureOut">
              <a:rPr lang="ru-RU" smtClean="0"/>
              <a:pPr/>
              <a:t>29.04.2018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B8AB752-8280-4272-9336-41B5AFFBC7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429AAAB-2417-49D1-9D88-6A08A0AF9033}" type="datetimeFigureOut">
              <a:rPr lang="ru-RU" smtClean="0"/>
              <a:pPr/>
              <a:t>29.04.2018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B8AB752-8280-4272-9336-41B5AFFBC7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://%D0%BA%D0%B0%D1%80%D1%82%D0%B8%D0%BD%D0%BA%D0%B8.cc/img/2/9/0/2901.jpg"/>
          <p:cNvSpPr>
            <a:spLocks noChangeAspect="1" noChangeArrowheads="1"/>
          </p:cNvSpPr>
          <p:nvPr userDrawn="1"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6" name="AutoShape 4" descr="http://%D0%BA%D0%B0%D1%80%D1%82%D0%B8%D0%BD%D0%BA%D0%B8.cc/img/2/9/0/2901.jpg"/>
          <p:cNvSpPr>
            <a:spLocks noChangeAspect="1" noChangeArrowheads="1"/>
          </p:cNvSpPr>
          <p:nvPr userDrawn="1"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2901.jpg"/>
          <p:cNvPicPr>
            <a:picLocks noChangeAspect="1"/>
          </p:cNvPicPr>
          <p:nvPr userDrawn="1"/>
        </p:nvPicPr>
        <p:blipFill>
          <a:blip r:embed="rId13" cstate="print">
            <a:lum bright="10000" contrast="20000"/>
          </a:blip>
          <a:srcRect t="8048" b="988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Рисунок 9" descr="2901.jpg"/>
          <p:cNvPicPr>
            <a:picLocks noChangeAspect="1"/>
          </p:cNvPicPr>
          <p:nvPr userDrawn="1"/>
        </p:nvPicPr>
        <p:blipFill>
          <a:blip r:embed="rId13" cstate="print">
            <a:lum bright="10000" contrast="20000"/>
          </a:blip>
          <a:srcRect t="8048" b="9882"/>
          <a:stretch>
            <a:fillRect/>
          </a:stretch>
        </p:blipFill>
        <p:spPr>
          <a:xfrm>
            <a:off x="0" y="0"/>
            <a:ext cx="9144000" cy="5143500"/>
          </a:xfrm>
          <a:prstGeom prst="frame">
            <a:avLst>
              <a:gd name="adj1" fmla="val 3304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3.png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13.png"/><Relationship Id="rId2" Type="http://schemas.microsoft.com/office/2007/relationships/media" Target="../media/media12.m4a"/><Relationship Id="rId1" Type="http://schemas.openxmlformats.org/officeDocument/2006/relationships/tags" Target="../tags/tag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13.m4a"/><Relationship Id="rId7" Type="http://schemas.openxmlformats.org/officeDocument/2006/relationships/image" Target="../media/image28.jpg"/><Relationship Id="rId2" Type="http://schemas.microsoft.com/office/2007/relationships/media" Target="../media/media13.m4a"/><Relationship Id="rId1" Type="http://schemas.openxmlformats.org/officeDocument/2006/relationships/tags" Target="../tags/tag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13.png"/><Relationship Id="rId2" Type="http://schemas.microsoft.com/office/2007/relationships/media" Target="../media/media14.m4a"/><Relationship Id="rId1" Type="http://schemas.openxmlformats.org/officeDocument/2006/relationships/tags" Target="../tags/tag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13.png"/><Relationship Id="rId2" Type="http://schemas.microsoft.com/office/2007/relationships/media" Target="../media/media15.m4a"/><Relationship Id="rId1" Type="http://schemas.openxmlformats.org/officeDocument/2006/relationships/tags" Target="../tags/tag9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17.m4a"/><Relationship Id="rId7" Type="http://schemas.openxmlformats.org/officeDocument/2006/relationships/image" Target="../media/image36.jpeg"/><Relationship Id="rId2" Type="http://schemas.microsoft.com/office/2007/relationships/media" Target="../media/media17.m4a"/><Relationship Id="rId1" Type="http://schemas.openxmlformats.org/officeDocument/2006/relationships/tags" Target="../tags/tag1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2.xml"/><Relationship Id="rId6" Type="http://schemas.openxmlformats.org/officeDocument/2006/relationships/image" Target="../media/image13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3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3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3.xml"/><Relationship Id="rId6" Type="http://schemas.openxmlformats.org/officeDocument/2006/relationships/image" Target="../media/image13.png"/><Relationship Id="rId5" Type="http://schemas.openxmlformats.org/officeDocument/2006/relationships/image" Target="../media/image42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3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8.m4a"/><Relationship Id="rId7" Type="http://schemas.openxmlformats.org/officeDocument/2006/relationships/image" Target="../media/image18.jpeg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3.png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0430" y="1571618"/>
            <a:ext cx="185738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sz="3200" i="1" dirty="0">
                <a:solidFill>
                  <a:srgbClr val="FFC00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СПОРТ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195486"/>
            <a:ext cx="7272808" cy="495520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Использование здоровьесберегающих технологий в работе с детьми раннего возраста</a:t>
            </a:r>
          </a:p>
          <a:p>
            <a:pPr algn="r"/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Подготовила: воспитатель 1 группы раннего возраста </a:t>
            </a:r>
            <a:r>
              <a:rPr lang="ru-RU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Зимовейская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Н.М.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97F941B0-9E38-412A-BBB9-C157C31852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84"/>
    </mc:Choice>
    <mc:Fallback>
      <p:transition spd="slow" advTm="12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7494"/>
            <a:ext cx="79208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Гимнастика для глаз  </a:t>
            </a:r>
          </a:p>
          <a:p>
            <a:r>
              <a:rPr lang="ru-RU" sz="1600" b="1" dirty="0">
                <a:solidFill>
                  <a:srgbClr val="FF0000"/>
                </a:solidFill>
              </a:rPr>
              <a:t>проводится ежедневно по 3-5 мин. в любое свободное время в зависимости от интенсивности зрительной нагрузки, способствует снятию статического напряжения мышц глаз, кровообращения. Во время её проведения используется наглядный материал, показ педагога.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44F372-9FE2-43A1-97B7-3749A9058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98710"/>
            <a:ext cx="4176464" cy="29772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5C08A5-E31E-487C-B2C0-31218E8406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98710"/>
            <a:ext cx="4248472" cy="2977296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19F074C4-CDDA-4B09-B2C4-F3115C8B35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19"/>
    </mc:Choice>
    <mc:Fallback>
      <p:transition spd="slow" advTm="11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899592" y="-92948"/>
            <a:ext cx="7200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Дыхательная гимнастика 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проводится в различных формах физкультурно - оздоровительной работы</a:t>
            </a:r>
            <a:endParaRPr kumimoji="0" lang="ru-RU" sz="1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75606"/>
            <a:ext cx="4032448" cy="2952328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859DC7AE-105E-4E83-8B52-83EAE3D788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47"/>
    </mc:Choice>
    <mc:Fallback>
      <p:transition spd="slow" advTm="10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11510"/>
            <a:ext cx="698477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</a:rPr>
              <a:t>Игровая оздоровительная гимнастика </a:t>
            </a:r>
          </a:p>
          <a:p>
            <a:r>
              <a:rPr lang="ru-RU" b="1" dirty="0">
                <a:solidFill>
                  <a:srgbClr val="FF33CC"/>
                </a:solidFill>
              </a:rPr>
              <a:t>проводится ежедневно после дневного сна 5-10 мин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C42FAB-4E69-4BEA-B92E-89856DED00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1211729"/>
            <a:ext cx="3600400" cy="36642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83D036-87DB-494E-901E-7DBB059079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573" y="1211728"/>
            <a:ext cx="3857625" cy="366427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8CAC9C2B-F16C-48D4-AE4D-F7A8D5AFD4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8"/>
    </mc:Choice>
    <mc:Fallback>
      <p:transition spd="slow" advTm="11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339502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Прогулки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BF4E8C-143F-4132-8A1E-5DF030F20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31590"/>
            <a:ext cx="3168352" cy="28803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18C873-744B-4F08-91DE-F8895E1A06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131590"/>
            <a:ext cx="2952328" cy="28803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761195-19B6-4A5D-958A-75D603F38E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131590"/>
            <a:ext cx="2664296" cy="2880320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4BD37ED5-0E3A-4D3C-B84C-B871F32142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63"/>
    </mc:Choice>
    <mc:Fallback>
      <p:transition spd="slow" advTm="11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483518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Самостоятельная двигательная деятельность детей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45182"/>
            <a:ext cx="3960440" cy="29227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945182"/>
            <a:ext cx="4392488" cy="2922711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0B1E31F0-2024-4DB3-B4E9-8F083A80C2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95"/>
    </mc:Choice>
    <mc:Fallback>
      <p:transition spd="slow" advTm="7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339502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Закаливающие процедуры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24276"/>
            <a:ext cx="3600400" cy="35916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9C5C04-572B-4AE7-A28D-A5928C9E8F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924275"/>
            <a:ext cx="4176464" cy="359169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8177884A-C919-4A4B-B79E-4FD990C4A1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07"/>
    </mc:Choice>
    <mc:Fallback>
      <p:transition spd="slow" advTm="9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267494"/>
            <a:ext cx="68407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33CC"/>
                </a:solidFill>
              </a:rPr>
              <a:t>Технологии обучения здоровому образу жизни:</a:t>
            </a:r>
          </a:p>
          <a:p>
            <a:endParaRPr lang="ru-RU" dirty="0"/>
          </a:p>
          <a:p>
            <a:r>
              <a:rPr lang="ru-RU" dirty="0"/>
              <a:t> </a:t>
            </a:r>
            <a:r>
              <a:rPr lang="ru-RU" b="1" dirty="0">
                <a:solidFill>
                  <a:srgbClr val="FF0000"/>
                </a:solidFill>
              </a:rPr>
              <a:t>Утренняя гимнастика проводится ежедневно 6-8 мин.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A8562B-89CD-4A34-A8D4-845D254893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83157"/>
            <a:ext cx="5328592" cy="3456384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BE1158BD-FD28-4C94-A6CF-6DF47724C9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59"/>
    </mc:Choice>
    <mc:Fallback>
      <p:transition spd="slow" advTm="9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339503"/>
            <a:ext cx="63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Физкультурные занятия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проводятся 2 раза в неделю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70500"/>
            <a:ext cx="2880320" cy="305743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667376-E2F9-4724-B81F-E7FF62E877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170500"/>
            <a:ext cx="2952328" cy="30574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87BA8E-9B90-4FF5-A627-FDBE355695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170501"/>
            <a:ext cx="3010644" cy="3057434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7FBFF6A8-EA3B-49B4-9449-CF54C59B26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10"/>
    </mc:Choice>
    <mc:Fallback>
      <p:transition spd="slow" advTm="10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7495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Коррекционные технологии:</a:t>
            </a:r>
          </a:p>
          <a:p>
            <a:endParaRPr lang="ru-RU" dirty="0"/>
          </a:p>
          <a:p>
            <a:pPr algn="ctr"/>
            <a:r>
              <a:rPr lang="ru-RU" b="1" dirty="0">
                <a:solidFill>
                  <a:srgbClr val="7030A0"/>
                </a:solidFill>
              </a:rPr>
              <a:t>Артикуляционная гимнастика </a:t>
            </a:r>
          </a:p>
          <a:p>
            <a:r>
              <a:rPr lang="ru-RU" b="1" dirty="0">
                <a:solidFill>
                  <a:srgbClr val="7030A0"/>
                </a:solidFill>
              </a:rPr>
              <a:t>упражнения для тренировки органов артикуляции (губ, языка, нижней челюсти, необходимые для правильного звукопроизношения)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AB2A7D-CC35-49FA-898A-AE456CFE2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1894803"/>
            <a:ext cx="4395597" cy="2981202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2ED698CD-3024-469F-82BF-E0F860F6A3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12"/>
    </mc:Choice>
    <mc:Fallback>
      <p:transition spd="slow" advTm="9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339503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Наши картотеки</a:t>
            </a:r>
          </a:p>
        </p:txBody>
      </p:sp>
      <p:pic>
        <p:nvPicPr>
          <p:cNvPr id="3" name="Рисунок 2" descr="C:\Users\Ира\Desktop\фото для презентации\WP_20170502_022.jpg"/>
          <p:cNvPicPr/>
          <p:nvPr/>
        </p:nvPicPr>
        <p:blipFill>
          <a:blip r:embed="rId4" cstate="print">
            <a:lum contrast="20000"/>
          </a:blip>
          <a:srcRect l="12346" t="6553" r="6521" b="8262"/>
          <a:stretch>
            <a:fillRect/>
          </a:stretch>
        </p:blipFill>
        <p:spPr bwMode="auto">
          <a:xfrm>
            <a:off x="179512" y="1275606"/>
            <a:ext cx="4392488" cy="2199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Ира\Desktop\фото для презентации\WP_20170502_021.jpg"/>
          <p:cNvPicPr/>
          <p:nvPr/>
        </p:nvPicPr>
        <p:blipFill>
          <a:blip r:embed="rId5" cstate="print">
            <a:lum bright="-10000"/>
          </a:blip>
          <a:srcRect l="8819" t="19658" r="7803"/>
          <a:stretch>
            <a:fillRect/>
          </a:stretch>
        </p:blipFill>
        <p:spPr bwMode="auto">
          <a:xfrm>
            <a:off x="4860032" y="2499742"/>
            <a:ext cx="3872880" cy="2109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F5A4D2E2-2A5C-49A8-BB5F-6F7BAA78E4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8"/>
    </mc:Choice>
    <mc:Fallback>
      <p:transition spd="slow" advTm="2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555527"/>
            <a:ext cx="67687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Организация занятий по сохранению и укреплению здоровья детей требует активного участия воспитателя.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Ранний возраст это возраст, который ограничен малыми возможностями самих малышей, но одновременно очень важный период в жизни человека, в котором закладываются все основные кирпичики его будущего благополучия. Мне хотелось показать, как в повседневной жизни дошкольного учреждения реализовываются </a:t>
            </a:r>
            <a:r>
              <a:rPr lang="ru-RU" dirty="0" err="1"/>
              <a:t>здоровьесберегающие</a:t>
            </a:r>
            <a:r>
              <a:rPr lang="ru-RU" dirty="0"/>
              <a:t> технологии, на это собственно и направлена презентация.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24FFDC1E-C55A-4548-A571-9B7AAF823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51"/>
    </mc:Choice>
    <mc:Fallback>
      <p:transition spd="slow" advTm="28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771550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Работа с родителями</a:t>
            </a:r>
          </a:p>
        </p:txBody>
      </p:sp>
      <p:pic>
        <p:nvPicPr>
          <p:cNvPr id="3" name="Рисунок 2"/>
          <p:cNvPicPr/>
          <p:nvPr/>
        </p:nvPicPr>
        <p:blipFill>
          <a:blip r:embed="rId4" cstate="print"/>
          <a:srcRect l="26456" t="15385" r="7851" b="11026"/>
          <a:stretch>
            <a:fillRect/>
          </a:stretch>
        </p:blipFill>
        <p:spPr bwMode="auto">
          <a:xfrm>
            <a:off x="395536" y="1419622"/>
            <a:ext cx="381642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Дом\Рабочий стол\здоровье\здоровье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491630"/>
            <a:ext cx="384619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8227562C-3D4D-47C1-87AD-8C9D0D537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6"/>
    </mc:Choice>
    <mc:Fallback>
      <p:transition spd="slow" advTm="2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843558"/>
            <a:ext cx="70567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С целью повышения интереса к здоровому образу жизни необходимо продолжать систематическую работу в данном направлении через создание и реализацию новых совместных проектов с детьми и родителями</a:t>
            </a:r>
            <a:r>
              <a:rPr lang="ru-RU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E320E86F-6F55-4206-9B7B-C17579D58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27"/>
    </mc:Choice>
    <mc:Fallback>
      <p:transition spd="slow" advTm="10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3728" y="411510"/>
            <a:ext cx="5328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4CB70E-EC50-475D-8E37-30D6CE8118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1" y="934730"/>
            <a:ext cx="4464496" cy="3941276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FF406817-8040-4F66-9A9E-7937DB5853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9"/>
    </mc:Choice>
    <mc:Fallback>
      <p:transition spd="slow" advTm="6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699542"/>
            <a:ext cx="5958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этом возрасте огромное внимание уделяется адаптации детишек к дошкольному учреждению.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Все виды </a:t>
            </a:r>
            <a:r>
              <a:rPr lang="ru-RU" dirty="0" err="1"/>
              <a:t>здоровьесберегающих</a:t>
            </a:r>
            <a:r>
              <a:rPr lang="ru-RU" dirty="0"/>
              <a:t> технологий отлично подходят для решения этой задачи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08A76F75-96F2-4DF1-B3A9-58DC33449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73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19"/>
    </mc:Choice>
    <mc:Fallback>
      <p:transition spd="slow" advTm="9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22998" y="267494"/>
            <a:ext cx="1673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Задачи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67494"/>
            <a:ext cx="784887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>
              <a:solidFill>
                <a:srgbClr val="002060"/>
              </a:solidFill>
            </a:endParaRPr>
          </a:p>
          <a:p>
            <a:endParaRPr lang="ru-RU" sz="2000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</a:rPr>
              <a:t>Образовательные:</a:t>
            </a:r>
          </a:p>
          <a:p>
            <a:r>
              <a:rPr lang="ru-RU" sz="1600" b="1" dirty="0">
                <a:solidFill>
                  <a:srgbClr val="FFFF00"/>
                </a:solidFill>
              </a:rPr>
              <a:t>- Дать детям представление о здоровом образе жизни.</a:t>
            </a:r>
          </a:p>
          <a:p>
            <a:r>
              <a:rPr lang="ru-RU" sz="1600" b="1" dirty="0">
                <a:solidFill>
                  <a:srgbClr val="FFFF00"/>
                </a:solidFill>
              </a:rPr>
              <a:t>- Способствовать укреплению здоровья детей через систему оздоровительных мероприятий.</a:t>
            </a:r>
          </a:p>
          <a:p>
            <a:r>
              <a:rPr lang="ru-RU" b="1" dirty="0">
                <a:solidFill>
                  <a:srgbClr val="FF0000"/>
                </a:solidFill>
              </a:rPr>
              <a:t>Развивающие: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- </a:t>
            </a:r>
            <a:r>
              <a:rPr lang="ru-RU" sz="1600" b="1" dirty="0">
                <a:solidFill>
                  <a:srgbClr val="FFFF00"/>
                </a:solidFill>
              </a:rPr>
              <a:t>Развивать культурно-гигиенические навыки</a:t>
            </a:r>
          </a:p>
          <a:p>
            <a:r>
              <a:rPr lang="ru-RU" sz="1600" b="1" dirty="0">
                <a:solidFill>
                  <a:srgbClr val="FFFF00"/>
                </a:solidFill>
              </a:rPr>
              <a:t>- Закрепить представление о правилах личной гигиены; уточнить и систематизировать знания детей о необходимости гигиенических процедур.</a:t>
            </a:r>
          </a:p>
          <a:p>
            <a:r>
              <a:rPr lang="ru-RU" b="1" dirty="0">
                <a:solidFill>
                  <a:srgbClr val="FF0000"/>
                </a:solidFill>
              </a:rPr>
              <a:t>Воспитательные:</a:t>
            </a:r>
          </a:p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Воспитывать интерес детей к здоровому образу жизни.</a:t>
            </a:r>
          </a:p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Воспитывать желание у детей заниматься физкультурой, закаляться, заботливо относится к своему телу и здоровью.</a:t>
            </a:r>
          </a:p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Воспитывать желание быть чистым и опрятным.</a:t>
            </a:r>
          </a:p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Укрепить связи между детским садом и семьей, изменить позицию родителей в отношении своего здоровья и здоровья детей.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001337D1-C853-45B8-AE78-6EA377AD90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55"/>
    </mc:Choice>
    <mc:Fallback>
      <p:transition spd="slow" advTm="21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267494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Физкультурный уголок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2E3CE8-F4B8-4525-902E-61C1E6CB3B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815017"/>
            <a:ext cx="3857625" cy="4155926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0388671B-8B2F-43E6-8196-EBA63D862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5"/>
    </mc:Choice>
    <mc:Fallback>
      <p:transition spd="slow" advTm="6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1131590"/>
            <a:ext cx="55446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b="1" dirty="0">
                <a:solidFill>
                  <a:srgbClr val="FFFF00"/>
                </a:solidFill>
              </a:rPr>
              <a:t>технологии сохранения и стимулирования здоровья;</a:t>
            </a:r>
          </a:p>
          <a:p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800" b="1" dirty="0">
                <a:solidFill>
                  <a:srgbClr val="FFFF00"/>
                </a:solidFill>
              </a:rPr>
              <a:t>• технологии обучения ЗОЖ;</a:t>
            </a:r>
          </a:p>
          <a:p>
            <a:endParaRPr lang="ru-RU" sz="2400" b="1" dirty="0">
              <a:solidFill>
                <a:srgbClr val="FFFF00"/>
              </a:solidFill>
            </a:endParaRPr>
          </a:p>
          <a:p>
            <a:r>
              <a:rPr lang="ru-RU" sz="2400" b="1" dirty="0">
                <a:solidFill>
                  <a:srgbClr val="FFFF00"/>
                </a:solidFill>
              </a:rPr>
              <a:t>• </a:t>
            </a:r>
            <a:r>
              <a:rPr lang="ru-RU" sz="2800" b="1" dirty="0">
                <a:solidFill>
                  <a:srgbClr val="FFFF00"/>
                </a:solidFill>
              </a:rPr>
              <a:t>коррекционные технологии.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267495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Здоровьесберегающие  педагогические технологии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5FE37AC9-96C9-4F1E-9D82-5749DB4EFE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67"/>
    </mc:Choice>
    <mc:Fallback>
      <p:transition spd="slow" advTm="7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83519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Технологии сохранения и стимулирования здоровья: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491630"/>
            <a:ext cx="6390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Динамические паузы проводятся во время занятий, 2-5 мин., по мере утомляемости детей.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8A2617-FCE1-4B75-A5E1-4433348633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137961"/>
            <a:ext cx="4392488" cy="259403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F49A8BDC-3AC7-4F8D-AD89-2C56F8155D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55"/>
    </mc:Choice>
    <mc:Fallback>
      <p:transition spd="slow" advTm="10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11511"/>
            <a:ext cx="7488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Подвижные и спортивные игры</a:t>
            </a:r>
            <a:r>
              <a:rPr lang="ru-RU" b="1" dirty="0">
                <a:solidFill>
                  <a:srgbClr val="FF0000"/>
                </a:solidFill>
              </a:rPr>
              <a:t> </a:t>
            </a:r>
          </a:p>
          <a:p>
            <a:r>
              <a:rPr lang="ru-RU" b="1" dirty="0">
                <a:solidFill>
                  <a:srgbClr val="FF0000"/>
                </a:solidFill>
              </a:rPr>
              <a:t>проводятся ежедневно как часть физкультурного занятия, на прогулке, в групповой комнате- малой, со средней степенью подвижности. Игры подбираются в соответствии с возрастом ребёнка, местом и временем её проведения.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23678"/>
            <a:ext cx="3096344" cy="27363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E39470-4BDA-4DB7-B6EF-AB07CAF07B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800" y="1923678"/>
            <a:ext cx="2763688" cy="27363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EACDA3-EA87-4FFC-9BB4-5296BC2569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923678"/>
            <a:ext cx="2924944" cy="2736304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A8A6A574-A6CE-4E59-AB70-33BA435DFE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03"/>
    </mc:Choice>
    <mc:Fallback>
      <p:transition spd="slow" advTm="12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83518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Пальчиковая гимнастика 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проводится индивидуально, либо с подгруппой детей ежедневно.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63638"/>
            <a:ext cx="4104456" cy="29523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DADDDB-A0EF-42B8-AA6A-0897F30241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63638"/>
            <a:ext cx="4320480" cy="2952328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210DB6AF-B0B4-4479-83A0-B255004BF4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71"/>
    </mc:Choice>
    <mc:Fallback>
      <p:transition spd="slow" advTm="8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4|1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4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5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406</Words>
  <Application>Microsoft Office PowerPoint</Application>
  <PresentationFormat>Экран (16:9)</PresentationFormat>
  <Paragraphs>66</Paragraphs>
  <Slides>22</Slides>
  <Notes>0</Notes>
  <HiddenSlides>0</HiddenSlides>
  <MMClips>22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  <vt:variant>
        <vt:lpstr>Произвольные показы</vt:lpstr>
      </vt:variant>
      <vt:variant>
        <vt:i4>1</vt:i4>
      </vt:variant>
    </vt:vector>
  </HeadingPairs>
  <TitlesOfParts>
    <vt:vector size="28" baseType="lpstr">
      <vt:lpstr>Arial</vt:lpstr>
      <vt:lpstr>Arial Black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Произвольный показ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Master</dc:creator>
  <cp:lastModifiedBy>Алексей</cp:lastModifiedBy>
  <cp:revision>40</cp:revision>
  <dcterms:created xsi:type="dcterms:W3CDTF">2016-06-03T14:12:26Z</dcterms:created>
  <dcterms:modified xsi:type="dcterms:W3CDTF">2018-04-29T08:24:13Z</dcterms:modified>
</cp:coreProperties>
</file>