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2" r:id="rId4"/>
    <p:sldId id="284" r:id="rId5"/>
    <p:sldId id="257" r:id="rId6"/>
    <p:sldId id="258" r:id="rId7"/>
    <p:sldId id="259" r:id="rId8"/>
    <p:sldId id="260" r:id="rId9"/>
    <p:sldId id="278" r:id="rId10"/>
    <p:sldId id="261" r:id="rId11"/>
    <p:sldId id="262" r:id="rId12"/>
    <p:sldId id="263" r:id="rId13"/>
    <p:sldId id="264" r:id="rId14"/>
    <p:sldId id="265" r:id="rId15"/>
    <p:sldId id="285" r:id="rId16"/>
    <p:sldId id="286" r:id="rId17"/>
    <p:sldId id="287" r:id="rId18"/>
    <p:sldId id="288" r:id="rId19"/>
    <p:sldId id="267" r:id="rId20"/>
    <p:sldId id="266" r:id="rId21"/>
    <p:sldId id="279" r:id="rId22"/>
    <p:sldId id="268" r:id="rId23"/>
    <p:sldId id="269" r:id="rId24"/>
    <p:sldId id="270" r:id="rId25"/>
    <p:sldId id="272" r:id="rId26"/>
    <p:sldId id="271" r:id="rId27"/>
    <p:sldId id="280" r:id="rId28"/>
    <p:sldId id="273" r:id="rId29"/>
    <p:sldId id="274" r:id="rId30"/>
    <p:sldId id="275" r:id="rId31"/>
    <p:sldId id="276" r:id="rId32"/>
    <p:sldId id="27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99E799D-6D3D-4B23-88C0-32B720749BF8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C8C2BF1-A79D-4A24-BE3E-BC204FAE14C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nethash.ru/yadernij-kontrole-vipusk--6-289-2007-29-marta--4-aprelya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305293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Минимизация морально-психологических последствий совершения террористического акта.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8640960" cy="146456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«Вёшенский центр развития ребёнка – детский сад №2»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03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124745"/>
            <a:ext cx="8712968" cy="4824536"/>
          </a:xfrm>
        </p:spPr>
        <p:txBody>
          <a:bodyPr>
            <a:noAutofit/>
          </a:bodyPr>
          <a:lstStyle/>
          <a:p>
            <a:r>
              <a:rPr lang="ru-RU" dirty="0" smtClean="0"/>
              <a:t>1.	</a:t>
            </a:r>
            <a:r>
              <a:rPr lang="ru-RU" sz="2000" b="1" dirty="0" smtClean="0"/>
              <a:t>Острая реакция на стресс (ОРС)</a:t>
            </a:r>
            <a:r>
              <a:rPr lang="ru-RU" sz="2000" dirty="0" smtClean="0"/>
              <a:t>, которая может проявляться в двух видах: </a:t>
            </a:r>
          </a:p>
          <a:p>
            <a:r>
              <a:rPr lang="ru-RU" sz="2000" dirty="0" smtClean="0"/>
              <a:t>•	</a:t>
            </a:r>
            <a:r>
              <a:rPr lang="ru-RU" sz="2000" i="1" dirty="0" smtClean="0"/>
              <a:t>острое психомоторное возбуждение</a:t>
            </a:r>
            <a:r>
              <a:rPr lang="ru-RU" sz="2000" dirty="0" smtClean="0"/>
              <a:t>. Внешне оно проявляется лишними, быстрыми, порой нецеленаправленными движениями. Суждения поверхностны, а иногда лишены смысловой нагрузки. Эти люди не способны концентрировать внимание на том, что им сообщают, с трудом воспринимают объяснения. </a:t>
            </a:r>
          </a:p>
          <a:p>
            <a:r>
              <a:rPr lang="ru-RU" sz="2000" dirty="0" smtClean="0"/>
              <a:t>•	состояния, которые сопровождаются </a:t>
            </a:r>
            <a:r>
              <a:rPr lang="ru-RU" sz="2000" i="1" dirty="0" smtClean="0"/>
              <a:t>внешней обездвиженностью (оцепенение)</a:t>
            </a:r>
            <a:r>
              <a:rPr lang="ru-RU" sz="2000" dirty="0" smtClean="0"/>
              <a:t>. Человек становится как бы посторонним наблюдателем, и события чрезвычайной ситуации (ЧС) проносятся в его сознании, как кадры из фильма. В наиболее выраженных случаях развивается так называемый психогенный ступор: человек лежит с закрытыми глазами, не реагирует на окружающее. </a:t>
            </a:r>
          </a:p>
          <a:p>
            <a:r>
              <a:rPr lang="ru-RU" sz="2000" dirty="0" smtClean="0"/>
              <a:t>2.	</a:t>
            </a:r>
            <a:r>
              <a:rPr lang="ru-RU" sz="2000" i="1" dirty="0" smtClean="0"/>
              <a:t>Нормальная реакция </a:t>
            </a:r>
            <a:r>
              <a:rPr lang="ru-RU" sz="2000" dirty="0" smtClean="0"/>
              <a:t>адаптационного стресса, которая включает в себя три составных части: она обеспечивает усиление внимания, мобилизует всю энергию, призывает к действию.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effectLst/>
                <a:latin typeface="Times New Roman"/>
                <a:ea typeface="Times New Roman"/>
              </a:rPr>
              <a:t>К непосредственным реакциям на террористический акт относятся: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00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15000"/>
              </a:lnSpc>
              <a:buFont typeface="+mj-lt"/>
              <a:buAutoNum type="arabicPeriod" startAt="3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Реакции, характерные для </a:t>
            </a:r>
            <a:r>
              <a:rPr lang="ru-RU" i="1" u="sng" dirty="0" smtClean="0">
                <a:effectLst/>
                <a:latin typeface="Times New Roman"/>
                <a:ea typeface="Times New Roman"/>
                <a:cs typeface="Times New Roman"/>
              </a:rPr>
              <a:t>«отсроченного стресса».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Они появляются в тех случаях, когда человек чувствует себя растерянным, подавленным обстановкой и чувством бессилия. Таких реакций по Л.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Кроку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четыре: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резкий упадок сил,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в результате которого в умственном отношении личность находится в заторможенном состоянии, в эмоциональном плане - в состоянии ступора, а воля и моторность бездействуют. В результате таких реакций человек обездвижен, потерян в беде до тех пор, пока ему не придут на помощь;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реакция возбуждения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при которой человек подчиняется своему непреодолимому желанию действовать. Но при этом он не может выработать четкий план своих действий и просто жестикулирует, производит бесцельные и беспорядочные движения;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реакция побега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которая часто выглядит как панический призыв к «общему побегу», распространяемый как психическая инфекция в среде напуганных людей, не способных выработать решение для необходимых действий. Они принимают первую моторную модель, которая возникает у них на глазах;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реакция «автоматизма»,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которая вынуждает человека производить действия вполне связанные и адекватные, но при отстраненном сознании. Его действиям не предшествует спокойное и взвешенное осмысление.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93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В том случае, когда значительные психофизиологические изменения сохраняются в течение четырех или более недель после теракта, можно говорить о психическом расстройстве, а именно, 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посттравматическом стрессовом расстройстве</a:t>
            </a: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 – ПТСР. </a:t>
            </a:r>
            <a:endParaRPr lang="ru-RU" sz="2800" b="1" dirty="0">
              <a:ea typeface="Calibri"/>
              <a:cs typeface="Times New Roman"/>
            </a:endParaRPr>
          </a:p>
          <a:p>
            <a:pPr indent="18034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К психофизиологическим изменениям относятся: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нарушения сна;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трудности концентрации внимания;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сильные чувства: тревоги, печали, гнева, горя;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повышенные раздражительность и бдительность;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нарушения: работоспособности и социального функционирования;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избегание мыслей и обстоятельств, ассоциирующихся с травмой;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непроизвольное повторное воспроизведение переживаний травматического события.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19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effectLst/>
                <a:latin typeface="Times New Roman"/>
                <a:ea typeface="Times New Roman"/>
              </a:rPr>
              <a:t>В случае захвата заложников также может возникать так называемый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«стокгольмский синдром»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когда заложники начинают ощущать позитивные чувства к своим захватчикам и негативные по отношению к властям. Можно сказать, что они переходят на систему мира террористов. Отсюда следует важное следствие: нельзя доверять информации, исходящей от жертв. И более того, жертвы могут мешать проведению операций по их освобождению, не слушаться команд спасающих их людей.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i="1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Стокгольмский синдром.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31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772816"/>
            <a:ext cx="8640960" cy="4353347"/>
          </a:xfrm>
        </p:spPr>
        <p:txBody>
          <a:bodyPr>
            <a:normAutofit fontScale="925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1. Психологический шок и фактор внезапности ситуации захвата. Когда человек, только что свободный, оказывается в прямой физической зависимости от террористов.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2. Продолжительность удержания заложников. Заложники подвергаются сильнейшему психологическому давлению. Фактор времени на стороне террористов, и с течением времени растет вероятность все большего подчинения чужой воле.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3. Принцип психологической защиты. Любое стрессовое состояние погружает человека в депрессию, и чем сильнее переживание, тем глубже депрессия.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98360"/>
          </a:xfrm>
        </p:spPr>
        <p:txBody>
          <a:bodyPr>
            <a:normAutofit fontScale="90000"/>
          </a:bodyPr>
          <a:lstStyle/>
          <a:p>
            <a:pPr marL="342900" lvl="0" indent="180340">
              <a:lnSpc>
                <a:spcPct val="115000"/>
              </a:lnSpc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Для формирования «</a:t>
            </a:r>
            <a:r>
              <a:rPr lang="ru-RU" sz="22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стокгольского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синдрома» необходимо стечение определенных обстоятельств: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64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alibri"/>
                <a:ea typeface="Calibri"/>
                <a:cs typeface="Times New Roman"/>
              </a:rPr>
              <a:t>К психологическим последствиям, которые возникают непосредственно после террористического акта, можно отнести шок, отрицание, чувство вины и ужас. Ужас является крайней степенью страха.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6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alibri"/>
                <a:ea typeface="Calibri"/>
                <a:cs typeface="Times New Roman"/>
              </a:rPr>
              <a:t>Еще одним серьезным и опасным для общества психологическим последствием террористического акта является процесс </a:t>
            </a:r>
            <a:r>
              <a:rPr lang="ru-RU" b="1" i="1" dirty="0" err="1">
                <a:latin typeface="Calibri"/>
                <a:ea typeface="Calibri"/>
                <a:cs typeface="Times New Roman"/>
              </a:rPr>
              <a:t>легимитизации</a:t>
            </a:r>
            <a:r>
              <a:rPr lang="ru-RU" dirty="0">
                <a:latin typeface="Calibri"/>
                <a:ea typeface="Calibri"/>
                <a:cs typeface="Times New Roman"/>
              </a:rPr>
              <a:t> насилия среди населения. Наблюдение сцен насилия, в том числе и террористических актов, способно приводить к изменению установок обывателя по отношению к агрессии и проявлениям насилия в реальной жизни.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13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980728"/>
            <a:ext cx="8640960" cy="576064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0"/>
              </a:spcAft>
            </a:pPr>
            <a:r>
              <a:rPr lang="ru-RU" b="1" i="1" dirty="0">
                <a:latin typeface="Calibri"/>
                <a:ea typeface="Calibri"/>
                <a:cs typeface="Times New Roman"/>
              </a:rPr>
              <a:t>Минимизация </a:t>
            </a:r>
            <a:r>
              <a:rPr lang="ru-RU" b="1" dirty="0">
                <a:latin typeface="Calibri"/>
                <a:ea typeface="Calibri"/>
                <a:cs typeface="Times New Roman"/>
              </a:rPr>
              <a:t>и(или)</a:t>
            </a:r>
            <a:r>
              <a:rPr lang="ru-RU" b="1" i="1" dirty="0">
                <a:latin typeface="Calibri"/>
                <a:ea typeface="Calibri"/>
                <a:cs typeface="Times New Roman"/>
              </a:rPr>
              <a:t> ликвидация последствий проявлений терроризма</a:t>
            </a:r>
            <a:r>
              <a:rPr lang="ru-RU" dirty="0">
                <a:latin typeface="Calibri"/>
                <a:ea typeface="Calibri"/>
                <a:cs typeface="Times New Roman"/>
              </a:rPr>
              <a:t> – это комплекс организационно-технических, социально-психологических и медицинских мероприятий, направленных на: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а) предотвращение угроз населению;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б) оказание медицинской помощи пострадавшим;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в) социальную реабилитацию лиц, пострадавших в результате террористического акта;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г) осуществление компенсационных выплат физическим и юридическим лицам, которым был причинен ущерб в результате такой акции;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д) защиту окружающей природной среды;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ж) сохранение объектов жизнедеятельности, имущества;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з) восстановление нормального режима работы (функционирования) всех лиц и предприятий после вынужденных временных ограничений и запретов на осуществление их прав в результате введения правового режима контртеррористической операции.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64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alibri"/>
                <a:ea typeface="Calibri"/>
                <a:cs typeface="Times New Roman"/>
              </a:rPr>
              <a:t>Последствия терроризма как всякого травматического стресса отличаются тем, что может пройти несколько лет, прежде чем жертва осознает наличие у себя психической травмы как последствия теракта и обратится за помощью.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63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556793"/>
            <a:ext cx="7772400" cy="1656183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Организация психологической поддержки пострадавшим. </a:t>
            </a:r>
            <a:endParaRPr lang="ru-RU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7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596477" cy="435334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Минимизация</a:t>
            </a:r>
            <a:r>
              <a:rPr lang="ru-RU" b="1" dirty="0">
                <a:latin typeface="Calibri"/>
                <a:ea typeface="Calibri"/>
                <a:cs typeface="Times New Roman"/>
              </a:rPr>
              <a:t> </a:t>
            </a:r>
            <a:r>
              <a:rPr lang="ru-RU" dirty="0">
                <a:latin typeface="Calibri"/>
                <a:ea typeface="Calibri"/>
                <a:cs typeface="Times New Roman"/>
              </a:rPr>
              <a:t>и (или) ликвидация последствий проявления терроризма при всей ее сложности и многоаспектности связана с устранением негативных условий (обстоятельств, фактов и т.п.), способствующих реализации теракта но, как и профилактика терроризма, не связана с воздействием на самих носителей террористических угроз, субъектов террористических преступлений.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03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Оказание экстренной психологической помощи сразу после террористического акта включает в себя следующие психологические интервенции,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  <a:hlinkClick r:id="rId2"/>
              </a:rPr>
              <a:t>с</a:t>
            </a:r>
            <a:r>
              <a:rPr lang="ru-RU" u="sng" dirty="0" smtClean="0">
                <a:effectLst/>
                <a:latin typeface="Times New Roman"/>
                <a:ea typeface="Times New Roman"/>
                <a:cs typeface="Times New Roman"/>
                <a:hlinkClick r:id="rId2"/>
              </a:rPr>
              <a:t> учетом того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что на ранних стадиях переработки травмы не рекомендуется применение каких-либо специальных психологических техник: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1) удовлетворение физических нужд и создание физического комфорта;</a:t>
            </a:r>
            <a:endParaRPr lang="ru-RU" sz="2800" dirty="0">
              <a:ea typeface="Calibri"/>
              <a:cs typeface="Times New Roman"/>
            </a:endParaRPr>
          </a:p>
          <a:p>
            <a:pPr indent="18034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2) создание атмосферы безопасности; </a:t>
            </a:r>
            <a:endParaRPr lang="ru-RU" sz="2800" dirty="0">
              <a:ea typeface="Calibri"/>
              <a:cs typeface="Times New Roman"/>
            </a:endParaRPr>
          </a:p>
          <a:p>
            <a:pPr indent="18034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3) оказание практической помощи в организации повседневной жизни с целью разгрузки;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4) обеспечение контакта с теми людьми, которые могут быть источником комфорта в его жизни (семья, друзья, духовно близкие люди);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5)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фасилитация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любых форм контакта с приятными и любимыми людьми;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82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332656"/>
            <a:ext cx="8640960" cy="5793507"/>
          </a:xfrm>
        </p:spPr>
        <p:txBody>
          <a:bodyPr>
            <a:noAutofit/>
          </a:bodyPr>
          <a:lstStyle/>
          <a:p>
            <a:pPr lvl="0" indent="180340" algn="just">
              <a:lnSpc>
                <a:spcPct val="115000"/>
              </a:lnSpc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6) образовательная работа – нормализация типичных </a:t>
            </a:r>
            <a:r>
              <a:rPr lang="ru-RU" sz="2000" dirty="0" err="1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постстрессовых</a:t>
            </a:r>
            <a:r>
              <a:rPr lang="ru-RU" sz="2000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 реакций, которые могут казаться пугающими и расцениваться как признаки душевного надлома или психического расстройства; </a:t>
            </a:r>
            <a:endParaRPr lang="ru-RU" sz="2000" dirty="0">
              <a:solidFill>
                <a:srgbClr val="073E87"/>
              </a:solidFill>
              <a:ea typeface="Calibri"/>
              <a:cs typeface="Times New Roman"/>
            </a:endParaRPr>
          </a:p>
          <a:p>
            <a:pPr lvl="0" indent="180340" algn="just">
              <a:lnSpc>
                <a:spcPct val="115000"/>
              </a:lnSpc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7) поддерживать выдвижение реальных жизненных задач и помогать в расставлении приоритетов на ближайшее время (что сейчас можно начать делать, с чего лучше начать); </a:t>
            </a:r>
            <a:endParaRPr lang="ru-RU" sz="2000" dirty="0">
              <a:solidFill>
                <a:srgbClr val="073E87"/>
              </a:solidFill>
              <a:ea typeface="Calibri"/>
              <a:cs typeface="Times New Roman"/>
            </a:endParaRPr>
          </a:p>
          <a:p>
            <a:pPr lvl="0" indent="180340" algn="just">
              <a:lnSpc>
                <a:spcPct val="115000"/>
              </a:lnSpc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8) говорить с травмированным человеком о том, о чем ему самому хочется говорить, не форсировать его рассказ о пережитой травме. Любое обсуждение травмы должно включать на первом этапе только то, что сам человек хочет обсуждать. Специалистам не рекомендуется стимулировать пережившего травму воспроизводить и повторять события, а скорее следовать за ним, выслушивать то, что он хочет сказать, не перегружая вопросами и информацией. В то же время не следует избегать этих рассказов, важно дать пострадавшему возможность свободно высказываться и поддерживать его в этом, проявляя заинтересованность и понимание.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7225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При работе в зоне ЧС необходимо давать людям короткие, четкие команды в побудительном наклонении. Например: «Встань…», «Выпей воды…»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Не должно быть сложных предложений, сложно построенных словесных оборотов в речи, например: «Извините, пожалуйста …. Не могли бы Вы…».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Избегайте в речи употребления частицы «не».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В вашем голосе не должны звучать неуверенность, сомнение, а тем более паника.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Речь должна быть плавная (не рубленная по слогам), медленная с элементами внушения: «Ты не один, помощь пришла! «Слушай меня!», «Надо жить!»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u="sng" dirty="0" smtClean="0">
                <a:effectLst/>
                <a:latin typeface="Times New Roman"/>
                <a:ea typeface="Times New Roman"/>
                <a:cs typeface="Times New Roman"/>
              </a:rPr>
              <a:t>Запрет на фразу: «Все будет хорошо»! </a:t>
            </a:r>
            <a:endParaRPr lang="ru-RU" sz="2800" b="1" u="sng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3100" b="1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Общие принципы общения с пострадавшими:</a:t>
            </a:r>
            <a:r>
              <a:rPr lang="ru-RU" sz="4000" b="1" dirty="0">
                <a:solidFill>
                  <a:schemeClr val="tx2"/>
                </a:solidFill>
                <a:ea typeface="Calibri"/>
                <a:cs typeface="Times New Roman"/>
              </a:rPr>
              <a:t/>
            </a:r>
            <a:br>
              <a:rPr lang="ru-RU" sz="4000" b="1" dirty="0">
                <a:solidFill>
                  <a:schemeClr val="tx2"/>
                </a:solidFill>
                <a:ea typeface="Calibri"/>
                <a:cs typeface="Times New Roman"/>
              </a:rPr>
            </a:b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76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628800"/>
            <a:ext cx="8640960" cy="4497363"/>
          </a:xfrm>
        </p:spPr>
        <p:txBody>
          <a:bodyPr>
            <a:normAutofit fontScale="85000" lnSpcReduction="200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Кризисное вмешательство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– это выслушивание переживаний и помощь в нормализации чувств. Эффективность кризисного вмешательства заключается в его применении сразу после травматического события. Незамедлительное вмешательство позволяет предотвратить многие нежелательные психологические последствия (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Alexander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McFarlane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). Митчелл выделяет 3 фазы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дебрифинга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: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Фаза 1. «Вентиляция» - возможность поделиться мыслями и чувствами с другими людьми.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Фаза 2. Воспроизведение того, что случилось во время травматического события, некоторое когнитивное структурирование происшедшего, укрепление чувства безопасности и поддержки в настоящем.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Фаза 3. Мобилизация ресурсов, построение перспективы. Причем не должно происходить чрезмерного эмоционального выплеска, необходимо соизмерять и чередовать выход эмоций.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П</a:t>
            </a:r>
            <a:r>
              <a:rPr lang="ru-RU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одходы </a:t>
            </a:r>
            <a:r>
              <a:rPr lang="ru-RU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оказания экстренной психологической помощи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08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476672"/>
            <a:ext cx="8712968" cy="5649491"/>
          </a:xfrm>
        </p:spPr>
        <p:txBody>
          <a:bodyPr>
            <a:normAutofit fontScale="85000" lnSpcReduction="10000"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Методы релаксации.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Основанные на прогрессирующей мышечной релаксации, методы могут оказывать лечебное действие на некоторые последствия пережитой психотравмирующей ситуации, а именно состояния возбужденности, тревожности и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соматизации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Арт-терапия</a:t>
            </a: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Для участия в творческом процессе человеку не нужны специальные навыки или способности. Человек может выразить свои переживания, свое состояние в рисунке, движении, звуке, а процесс художественного творчества рождает положительные эмоции у его участников. В арт-терапии органично соединяются вербальные и невербальные способы общения. Для людей перенесших травму это имеет огромное значение, так как они могут выражать сокровенные чувства и сомнения, страхи и надежды, конфликты и ожидания в художественных образах. Художественное творчество способствует не только раскрытию человека и работы с материалом сознания, но и проникновению на бессознательный уровень, что ведет к преодолению травмы (очень часто человек не осознает, что творит, это может быть спонтанное выражение цвета и формы).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11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437448"/>
            <a:ext cx="8712967" cy="206356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Психологическая реабилитация лиц, задействованных в ликвидации последствий чрезвычайных ситуаций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988840"/>
            <a:ext cx="8640960" cy="4137323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непосредственная и высоковероятная угроза жизни или здоровью;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ответственность за жизнь и здоровье заложников, находящихся в руках преступников, постоянный риск причинения им вреда своим бездействием или неадекватными действиями; 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как правило, широкий общественный резонанс чрезвычайных происшествий такого рода, особенно пристальное внимание к действиям правоохранительных органов, общественно-политическая значимость их ошибок;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На участников специальной операции по освобождению заложников в той или иной степени воздействуют следующие </a:t>
            </a:r>
            <a:r>
              <a:rPr lang="ru-RU" sz="2800" b="1" dirty="0" err="1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стрессогенные</a:t>
            </a:r>
            <a:r>
              <a:rPr lang="ru-RU" sz="28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 факторы: 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628800"/>
            <a:ext cx="8640960" cy="4497363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buClr>
                <a:srgbClr val="31B6FD"/>
              </a:buClr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напряженность обстановки, обусловленная недостатком или противоречивостью сведений о преступниках, их психологических особенностях; </a:t>
            </a:r>
            <a:endParaRPr lang="ru-RU" sz="3200" dirty="0">
              <a:solidFill>
                <a:srgbClr val="073E87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1B6FD"/>
              </a:buClr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крайний динамизм и трудно предсказуемый характер изменений обстановки в связи с особенностями поведения, "прихотями" преступников; </a:t>
            </a:r>
            <a:endParaRPr lang="ru-RU" sz="3200" dirty="0">
              <a:solidFill>
                <a:srgbClr val="073E87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1B6FD"/>
              </a:buClr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постоянная перегрузка психофизиологических функций, обусловленная необходимостью анализа и прогноза развития ситуации, принятия ответственных решений, организации и выполнения четких и согласованных действий в жестком лимите времени. </a:t>
            </a:r>
            <a:endParaRPr lang="ru-RU" sz="3200" dirty="0">
              <a:solidFill>
                <a:srgbClr val="073E87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49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1916832"/>
            <a:ext cx="8568952" cy="4209331"/>
          </a:xfrm>
        </p:spPr>
        <p:txBody>
          <a:bodyPr>
            <a:normAutofit fontScale="92500" lnSpcReduction="10000"/>
          </a:bodyPr>
          <a:lstStyle/>
          <a:p>
            <a:pPr indent="18034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В результате эмоционального шока, превосходящего индивидуальные возможности к адаптации, у человека могут появиться запоздалые и длительные психологические нарушения, которые военные врачи обычно называют 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«травматический невроз»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. ПТСР – это сложное психическое состояние, которое развивается в результате переживания травматического события. Симптомами, характеризующими ПТСР, являются повторяющееся воспроизведение травматического события или его эпизодов; избегание мыслей, воспоминаний, людей или мест, ассоциирующихся с этим событием; эмоциональное оцепенение; повышенное возбуждение. </a:t>
            </a:r>
            <a:endParaRPr lang="ru-RU" sz="2800" dirty="0">
              <a:ea typeface="Calibri"/>
              <a:cs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Т</a:t>
            </a:r>
            <a:r>
              <a:rPr lang="ru-RU" sz="3200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равматический </a:t>
            </a:r>
            <a:r>
              <a:rPr lang="ru-RU" sz="32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невроз</a:t>
            </a:r>
            <a:endParaRPr lang="ru-RU" sz="6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8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Снижение уровня стресса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проводится за счет развития само-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осознавания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и стимуляции заботы человека о себе на различных уровнях своего существования: физиологическом, психологическом, эмоциональном, духовном, профессиональном. </a:t>
            </a:r>
            <a:endParaRPr lang="ru-RU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физиологическом уровне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забота о себе может выражаться в регулярном и качественном питании, отслеживании своего соматического здоровья, посещениях врача, занятиях физическими нагрузками, получении сеансов массажа, достаточном количестве сна, отдыха, секса, в обеспечении себя комфортной и приятной одеждой и т. п.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4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/>
          <a:lstStyle/>
          <a:p>
            <a:r>
              <a:rPr lang="ru-RU" dirty="0">
                <a:latin typeface="Calibri"/>
                <a:ea typeface="Calibri"/>
                <a:cs typeface="Times New Roman"/>
              </a:rPr>
              <a:t>Психологические последствия – наиболее эффективный инструмент, с помощью которого террористам удается максимально привлечь внимание общества к себе и своей деятельности.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41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На психологическом уровне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она может проявляться в выделении достаточного времени для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саморефлексии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для встреч с личным психотерапевтом, в ведении психологического дневника, выделении времени для занятий своим хобби, отслеживании и регуляции своих границ (например, позволении себе отказывать другим людям в их просьбах) и т. д.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На эмоциональном уровне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это может быть общение с приятными людьми, совершение подарков самому себе, позволение любить себя, позволение на проявления своих эмоций — смех или слезы, общение с детьми и т. д.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08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Забота о своем 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духовном состоянии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может выражаться в поездках на природу, в выделении времени на религиозные обряды, переживаниях моментов вдохновения, общения с искусством и т. п. </a:t>
            </a:r>
            <a:endParaRPr lang="ru-RU" sz="2800" dirty="0"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Забота о своем 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профессиональном существовании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заключается в поиске баланса между работой и личной жизнью, создании удобных условий работы, запросе и получении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супервизорской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поддержки, отстаивании своих финансовых интересов и т. д.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71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916832"/>
            <a:ext cx="8640960" cy="4209331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Основная тяжесть решения задач по минимизации (ликвидации) последствий террористической деятельности ложится на федеральные органы исполнительной власти. Эта деятельность является обязательным элементом защиты личности, общества и государства от терроризма.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47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700808"/>
            <a:ext cx="8640960" cy="442535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Психологические последствия терроризма как взятые по отдельности явления не равнозначны. Некоторые из них носят отсроченный характер, другие проявляются непосредственно после теракта или в ближайшее время. По характеру направленности их можно подразделить на последствия, результатом которых будут изменения в личностной, эмоциональной и моральной сферах человека, и на последствия социального характера, ведущие к изменению в обществе в целом. Несмотря на подобную неравнозначность, все виды последствий связаны между собой и могут находиться в причинно-следственной связи.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3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effectLst/>
                <a:latin typeface="Times New Roman"/>
                <a:ea typeface="Times New Roman"/>
              </a:rPr>
              <a:t>1.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Первый тип реакции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— большинство заложников морально подавлены, переживаемые ими страдания заглушают все остальные чувства, познавательные ориентации минимизированы.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368152"/>
          </a:xfrm>
        </p:spPr>
        <p:txBody>
          <a:bodyPr>
            <a:normAutofit fontScale="90000"/>
          </a:bodyPr>
          <a:lstStyle/>
          <a:p>
            <a:pPr marL="342900" lvl="0" indent="180340">
              <a:lnSpc>
                <a:spcPct val="115000"/>
              </a:lnSpc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Психологически заложники могут реагировать на стрессовую ситуацию трояким образом. </a:t>
            </a:r>
            <a:r>
              <a:rPr lang="ru-RU" sz="28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798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69371"/>
          </a:xfrm>
        </p:spPr>
        <p:txBody>
          <a:bodyPr>
            <a:norm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Второй тип реакции</a:t>
            </a: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— среди заложников могут выделиться лидеры. Как правило, это уравновешенные, стойкие, выдержанные люди, помогающие другим выжить и выстоять в этой ситуации. </a:t>
            </a:r>
          </a:p>
          <a:p>
            <a:pPr marL="0" lvl="0" indent="180340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*Третий </a:t>
            </a:r>
            <a:r>
              <a:rPr lang="ru-RU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тип реакции</a:t>
            </a: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— отчаяние, истерические припадки, безрассудное поведение, провоцирующее остальных заложников на эмоционально неуравновешенные реакции.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753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964488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Люди, ставшие заложниками, испытывают серьезную трансформацию психики. </a:t>
            </a: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200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Во-первых</a:t>
            </a:r>
            <a:r>
              <a:rPr lang="ru-RU" sz="2200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, практически у всех возникает ощущение нереальности ситуации. Они не могут до конца поверить, что оказались в таком безвыходном </a:t>
            </a:r>
            <a:r>
              <a:rPr lang="ru-RU" sz="2200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положении. </a:t>
            </a:r>
            <a:endParaRPr lang="ru-RU" sz="2200" dirty="0" smtClean="0">
              <a:solidFill>
                <a:schemeClr val="tx2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200" i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Во-вторых</a:t>
            </a:r>
            <a:r>
              <a:rPr lang="ru-RU" sz="2200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, у заложника возникает протест против заточения, проявляющийся в открытой или скрытой форме. </a:t>
            </a: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  <a:cs typeface="Times New Roman"/>
              </a:rPr>
              <a:t>Часто не выдержав стресса, люди пытаются бежать, даже если это бессмысленно, так как побег одного или нескольких заложников может вызвать агрессивные действия со стороны террористов в отношении оставшихся. Взбунтовавшийся заложник может броситься на террориста, попытаться вырвать у него оружие. Подобные действия, как правило, не бывают успешными, так как одиночное сопротивление террористам неэффективно. </a:t>
            </a:r>
            <a:endParaRPr lang="ru-RU" sz="2200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51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1340768"/>
            <a:ext cx="8784976" cy="5400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	</a:t>
            </a:r>
            <a:r>
              <a:rPr lang="ru-RU" b="1" i="1" dirty="0" smtClean="0"/>
              <a:t>«Нетерпеливо отчаянных» </a:t>
            </a:r>
            <a:r>
              <a:rPr lang="ru-RU" dirty="0" smtClean="0"/>
              <a:t>(около 1%) может стать много больше (до 60%), если они спровоцируют своим импульсивным поведением «</a:t>
            </a:r>
            <a:r>
              <a:rPr lang="ru-RU" dirty="0" err="1" smtClean="0"/>
              <a:t>истероидных</a:t>
            </a:r>
            <a:r>
              <a:rPr lang="ru-RU" dirty="0" smtClean="0"/>
              <a:t>», которым (мужчины) в критических ситуациях свойственна агрессивность: чем больше их «давят» экстремальные обстоятельства, тем больше в «</a:t>
            </a:r>
            <a:r>
              <a:rPr lang="ru-RU" dirty="0" err="1" smtClean="0"/>
              <a:t>истероидах</a:t>
            </a:r>
            <a:r>
              <a:rPr lang="ru-RU" dirty="0" smtClean="0"/>
              <a:t>» сопротивления. </a:t>
            </a:r>
          </a:p>
          <a:p>
            <a:r>
              <a:rPr lang="ru-RU" dirty="0" smtClean="0"/>
              <a:t>2.	</a:t>
            </a:r>
            <a:r>
              <a:rPr lang="ru-RU" b="1" i="1" dirty="0" smtClean="0"/>
              <a:t>«Стойкие» </a:t>
            </a:r>
            <a:r>
              <a:rPr lang="ru-RU" dirty="0" smtClean="0"/>
              <a:t>(5-12%) - устойчивы к невзгодам, разумно смелы и осторожны, стресс укрепляет их стойкость; могут морально поддерживать других. </a:t>
            </a:r>
          </a:p>
          <a:p>
            <a:r>
              <a:rPr lang="ru-RU" dirty="0" smtClean="0"/>
              <a:t>3.	</a:t>
            </a:r>
            <a:r>
              <a:rPr lang="ru-RU" b="1" i="1" dirty="0" smtClean="0"/>
              <a:t>«Одинокие» </a:t>
            </a:r>
            <a:r>
              <a:rPr lang="ru-RU" dirty="0" smtClean="0"/>
              <a:t>(30-50%) морально подавлены, психически оглушены, их страдания «заглушают» все прочие чувства, мешают общению. </a:t>
            </a:r>
            <a:r>
              <a:rPr lang="ru-RU" dirty="0" smtClean="0"/>
              <a:t>Чем </a:t>
            </a:r>
            <a:r>
              <a:rPr lang="ru-RU" dirty="0" smtClean="0"/>
              <a:t>дольше и сильнее давление экстремальных обстоятельств, чем глубже психическое изнурение заложников, тем больше такое состояние усугубляется.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Л.А. Китаев-Смык выделяет шесть типов реакции заложников на сложившуюся ситуацию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03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433467"/>
          </a:xfrm>
        </p:spPr>
        <p:txBody>
          <a:bodyPr>
            <a:normAutofit/>
          </a:bodyPr>
          <a:lstStyle/>
          <a:p>
            <a:pPr lvl="0"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</a:rPr>
              <a:t>4.	</a:t>
            </a:r>
            <a:r>
              <a:rPr lang="ru-RU" sz="2000" b="1" i="1" dirty="0">
                <a:solidFill>
                  <a:srgbClr val="073E87"/>
                </a:solidFill>
              </a:rPr>
              <a:t>«Расчетливо-разумные приспешники» </a:t>
            </a:r>
            <a:r>
              <a:rPr lang="ru-RU" sz="2000" dirty="0">
                <a:solidFill>
                  <a:srgbClr val="073E87"/>
                </a:solidFill>
              </a:rPr>
              <a:t>(10-15%) поступают с расчетом, сознательно, чтобы улучшить хоть сколько-нибудь свое существование, уменьшить угрозу лично для себя и своих близких. У них </a:t>
            </a:r>
            <a:r>
              <a:rPr lang="ru-RU" dirty="0">
                <a:solidFill>
                  <a:srgbClr val="073E87"/>
                </a:solidFill>
              </a:rPr>
              <a:t>самооправдание</a:t>
            </a:r>
            <a:r>
              <a:rPr lang="ru-RU" sz="2000" dirty="0">
                <a:solidFill>
                  <a:srgbClr val="073E87"/>
                </a:solidFill>
              </a:rPr>
              <a:t>: «Жертвуя собой, мы для пользы других пошли служить врагам — мы не предатели, а тайные "свои"». </a:t>
            </a:r>
          </a:p>
          <a:p>
            <a:pPr lvl="0"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</a:rPr>
              <a:t>5.	</a:t>
            </a:r>
            <a:r>
              <a:rPr lang="ru-RU" sz="2000" b="1" i="1" dirty="0">
                <a:solidFill>
                  <a:srgbClr val="073E87"/>
                </a:solidFill>
              </a:rPr>
              <a:t>«Расчетливо-злобные приспешники» </a:t>
            </a:r>
            <a:r>
              <a:rPr lang="ru-RU" sz="2000" dirty="0">
                <a:solidFill>
                  <a:srgbClr val="073E87"/>
                </a:solidFill>
              </a:rPr>
              <a:t>(10—15%), служа врагам, ищут возможность возвыситься при новой расстановке сил за счет более слабых заложников, притесняя их или, напротив, милостиво помогая. </a:t>
            </a:r>
          </a:p>
          <a:p>
            <a:pPr lvl="0">
              <a:buClr>
                <a:srgbClr val="31B6FD"/>
              </a:buClr>
            </a:pPr>
            <a:r>
              <a:rPr lang="ru-RU" sz="2000" dirty="0">
                <a:solidFill>
                  <a:srgbClr val="073E87"/>
                </a:solidFill>
              </a:rPr>
              <a:t>6.	</a:t>
            </a:r>
            <a:r>
              <a:rPr lang="ru-RU" sz="2000" b="1" i="1" dirty="0">
                <a:solidFill>
                  <a:srgbClr val="073E87"/>
                </a:solidFill>
              </a:rPr>
              <a:t>«Сочувствующие» </a:t>
            </a:r>
            <a:r>
              <a:rPr lang="ru-RU" sz="2000" dirty="0">
                <a:solidFill>
                  <a:srgbClr val="073E87"/>
                </a:solidFill>
              </a:rPr>
              <a:t>(20-30%). Чем дольше их </a:t>
            </a:r>
            <a:r>
              <a:rPr lang="ru-RU" sz="2000" dirty="0" err="1">
                <a:solidFill>
                  <a:srgbClr val="073E87"/>
                </a:solidFill>
              </a:rPr>
              <a:t>заложничество</a:t>
            </a:r>
            <a:r>
              <a:rPr lang="ru-RU" sz="2000" dirty="0">
                <a:solidFill>
                  <a:srgbClr val="073E87"/>
                </a:solidFill>
              </a:rPr>
              <a:t>, тем сильнее они ощущают некую родственную близость с захватившими их террористами и, разделяя с ними их переживания и неприязнь к спасителям, они и после освобождения сочувствуют захватчикам, пытаются защищать их.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9368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578</TotalTime>
  <Words>2013</Words>
  <Application>Microsoft Office PowerPoint</Application>
  <PresentationFormat>Экран (4:3)</PresentationFormat>
  <Paragraphs>97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Волна</vt:lpstr>
      <vt:lpstr>Минимизация морально-психологических последствий совершения террористического акта.</vt:lpstr>
      <vt:lpstr>Презентация PowerPoint</vt:lpstr>
      <vt:lpstr>Презентация PowerPoint</vt:lpstr>
      <vt:lpstr>Презентация PowerPoint</vt:lpstr>
      <vt:lpstr>Психологически заложники могут реагировать на стрессовую ситуацию трояким образом.  </vt:lpstr>
      <vt:lpstr>Презентация PowerPoint</vt:lpstr>
      <vt:lpstr>Презентация PowerPoint</vt:lpstr>
      <vt:lpstr>Л.А. Китаев-Смык выделяет шесть типов реакции заложников на сложившуюся ситуацию</vt:lpstr>
      <vt:lpstr>Презентация PowerPoint</vt:lpstr>
      <vt:lpstr>К непосредственным реакциям на террористический акт относятся:</vt:lpstr>
      <vt:lpstr>Презентация PowerPoint</vt:lpstr>
      <vt:lpstr>Презентация PowerPoint</vt:lpstr>
      <vt:lpstr>Стокгольмский синдром.</vt:lpstr>
      <vt:lpstr>Для формирования «стокгольского синдрома» необходимо стечение определенных обстоятельств: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Общие принципы общения с пострадавшими: </vt:lpstr>
      <vt:lpstr>Подходы оказания экстренной психологической помощи</vt:lpstr>
      <vt:lpstr>Презентация PowerPoint</vt:lpstr>
      <vt:lpstr>Презентация PowerPoint</vt:lpstr>
      <vt:lpstr>На участников специальной операции по освобождению заложников в той или иной степени воздействуют следующие стрессогенные факторы: </vt:lpstr>
      <vt:lpstr>Презентация PowerPoint</vt:lpstr>
      <vt:lpstr>Травматический невроз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Минимизация морально-психологических последствий совершения террористического акта.</dc:title>
  <dc:creator>1</dc:creator>
  <cp:lastModifiedBy>1</cp:lastModifiedBy>
  <cp:revision>18</cp:revision>
  <dcterms:created xsi:type="dcterms:W3CDTF">2020-12-08T08:14:26Z</dcterms:created>
  <dcterms:modified xsi:type="dcterms:W3CDTF">2020-12-09T12:19:42Z</dcterms:modified>
</cp:coreProperties>
</file>