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78" r:id="rId3"/>
    <p:sldId id="259" r:id="rId4"/>
    <p:sldId id="257" r:id="rId5"/>
    <p:sldId id="262" r:id="rId6"/>
    <p:sldId id="263" r:id="rId7"/>
    <p:sldId id="264" r:id="rId8"/>
    <p:sldId id="265" r:id="rId9"/>
    <p:sldId id="266" r:id="rId10"/>
    <p:sldId id="267" r:id="rId11"/>
    <p:sldId id="289" r:id="rId12"/>
    <p:sldId id="291" r:id="rId13"/>
    <p:sldId id="298" r:id="rId14"/>
    <p:sldId id="299" r:id="rId15"/>
    <p:sldId id="300" r:id="rId16"/>
    <p:sldId id="302" r:id="rId17"/>
    <p:sldId id="283" r:id="rId18"/>
    <p:sldId id="284" r:id="rId19"/>
    <p:sldId id="286" r:id="rId20"/>
    <p:sldId id="287" r:id="rId21"/>
    <p:sldId id="274" r:id="rId22"/>
    <p:sldId id="304" r:id="rId23"/>
    <p:sldId id="308" r:id="rId24"/>
    <p:sldId id="303" r:id="rId25"/>
    <p:sldId id="305" r:id="rId26"/>
    <p:sldId id="306" r:id="rId27"/>
    <p:sldId id="307" r:id="rId28"/>
    <p:sldId id="275" r:id="rId29"/>
    <p:sldId id="293" r:id="rId30"/>
    <p:sldId id="295" r:id="rId31"/>
    <p:sldId id="296" r:id="rId32"/>
    <p:sldId id="297" r:id="rId33"/>
    <p:sldId id="260" r:id="rId34"/>
    <p:sldId id="25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99" autoAdjust="0"/>
    <p:restoredTop sz="93310" autoAdjust="0"/>
  </p:normalViewPr>
  <p:slideViewPr>
    <p:cSldViewPr>
      <p:cViewPr varScale="1">
        <p:scale>
          <a:sx n="71" d="100"/>
          <a:sy n="71" d="100"/>
        </p:scale>
        <p:origin x="-1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52B7E-8990-43FA-BA58-DB83F7397D71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09DB0-811C-439B-9ABF-92AF163F16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2998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    Перед педагогами встает вопрос: как донести до подрастающего поколения значимость и величие этого события? Всё меньше становится очевидцев тех далёких лет, которые своим примером и  воспоминаниями  играли огромную воспитательную роль в обществе. Как раскрыть дошкольникам огромный пласт истории, в который входят военные годы нашей страны?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 возникла идея реализации проекта «Мы – наследники Великой Победы».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09DB0-811C-439B-9ABF-92AF163F161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723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09DB0-811C-439B-9ABF-92AF163F161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723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09DB0-811C-439B-9ABF-92AF163F161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723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09DB0-811C-439B-9ABF-92AF163F161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723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09DB0-811C-439B-9ABF-92AF163F161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723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    Перед педагогами встает вопрос: как донести до подрастающего поколения значимость и величие этого события? Всё меньше становится очевидцев тех далёких лет, которые своим примером и  воспоминаниями  играли огромную воспитательную роль в обществе. Как раскрыть дошкольникам огромный пласт истории, в который входят военные годы нашей страны?</a:t>
            </a:r>
          </a:p>
          <a:p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 возникла идея реализации проекта «Мы – наследники Великой Победы».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09DB0-811C-439B-9ABF-92AF163F161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723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09DB0-811C-439B-9ABF-92AF163F161A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723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09DB0-811C-439B-9ABF-92AF163F161A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7237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09DB0-811C-439B-9ABF-92AF163F161A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723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09DB0-811C-439B-9ABF-92AF163F161A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723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09DB0-811C-439B-9ABF-92AF163F161A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723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09DB0-811C-439B-9ABF-92AF163F161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723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09DB0-811C-439B-9ABF-92AF163F161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723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09DB0-811C-439B-9ABF-92AF163F161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723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    Перед педагогами встает вопрос: как донести до подрастающего поколения значимость и величие этого события? Всё меньше становится очевидцев тех далёких лет, которые своим примером и  воспоминаниями  играли огромную воспитательную роль в обществе. Как раскрыть дошкольникам огромный пласт истории, в который входят военные годы нашей страны?</a:t>
            </a:r>
          </a:p>
          <a:p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 возникла идея реализации проекта «Мы – наследники Великой Победы». 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09DB0-811C-439B-9ABF-92AF163F161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723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    Перед педагогами встает вопрос: как донести до подрастающего поколения значимость и величие этого события? Всё меньше становится очевидцев тех далёких лет, которые своим примером и  воспоминаниями  играли огромную воспитательную роль в обществе. Как раскрыть дошкольникам огромный пласт истории, в который входят военные годы нашей страны?</a:t>
            </a:r>
          </a:p>
          <a:p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 возникла идея реализации проекта «Мы – наследники Великой Победы». 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09DB0-811C-439B-9ABF-92AF163F161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723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    Перед педагогами встает вопрос: как донести до подрастающего поколения значимость и величие этого события? Всё меньше становится очевидцев тех далёких лет, которые своим примером и  воспоминаниями  играли огромную воспитательную роль в обществе. Как раскрыть дошкольникам огромный пласт истории, в который входят военные годы нашей страны?</a:t>
            </a:r>
          </a:p>
          <a:p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 возникла идея реализации проекта «Мы – наследники Великой Победы». 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09DB0-811C-439B-9ABF-92AF163F161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723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09DB0-811C-439B-9ABF-92AF163F161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723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09DB0-811C-439B-9ABF-92AF163F161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723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9FCC-10AE-4EED-93BF-63A3D999122B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B861-FE01-44DC-B1A8-C518B29ED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87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9FCC-10AE-4EED-93BF-63A3D999122B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B861-FE01-44DC-B1A8-C518B29ED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508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9FCC-10AE-4EED-93BF-63A3D999122B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B861-FE01-44DC-B1A8-C518B29ED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932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9FCC-10AE-4EED-93BF-63A3D999122B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B861-FE01-44DC-B1A8-C518B29ED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2644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9FCC-10AE-4EED-93BF-63A3D999122B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B861-FE01-44DC-B1A8-C518B29ED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414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9FCC-10AE-4EED-93BF-63A3D999122B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B861-FE01-44DC-B1A8-C518B29ED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975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9FCC-10AE-4EED-93BF-63A3D999122B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B861-FE01-44DC-B1A8-C518B29ED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392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9FCC-10AE-4EED-93BF-63A3D999122B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B861-FE01-44DC-B1A8-C518B29ED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6004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9FCC-10AE-4EED-93BF-63A3D999122B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B861-FE01-44DC-B1A8-C518B29ED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743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9FCC-10AE-4EED-93BF-63A3D999122B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B861-FE01-44DC-B1A8-C518B29ED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751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9FCC-10AE-4EED-93BF-63A3D999122B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B861-FE01-44DC-B1A8-C518B29ED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971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C9FCC-10AE-4EED-93BF-63A3D999122B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2B861-FE01-44DC-B1A8-C518B29ED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104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&#1044;&#1084;&#1080;&#1090;&#1088;&#1080;&#1081;\Desktop\&#1055;&#1056;&#1045;&#1047;&#1045;&#1053;&#1058;&#1040;&#1062;&#1048;&#1071;\&#1042;&#1080;&#1076;&#1077;&#1086;\VID_20200320_113700.mp4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&#1044;&#1084;&#1080;&#1090;&#1088;&#1080;&#1081;\Desktop\&#1055;&#1056;&#1045;&#1047;&#1045;&#1053;&#1058;&#1040;&#1062;&#1048;&#1071;\&#1042;&#1080;&#1076;&#1077;&#1086;\VID_20200320_113759.mp4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C:\Users\&#1044;&#1084;&#1080;&#1090;&#1088;&#1080;&#1081;\Desktop\&#1055;&#1056;&#1045;&#1047;&#1045;&#1053;&#1058;&#1040;&#1062;&#1048;&#1071;\&#1042;&#1080;&#1076;&#1077;&#1086;\VID_20200323_153622.mp4" TargetMode="Externa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1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&#1044;&#1084;&#1080;&#1090;&#1088;&#1080;&#1081;\Desktop\&#1055;&#1056;&#1045;&#1047;&#1045;&#1053;&#1058;&#1040;&#1062;&#1048;&#1071;\&#1042;&#1080;&#1076;&#1077;&#1086;\VID-20200319-WA0022.mp4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&#1044;&#1084;&#1080;&#1090;&#1088;&#1080;&#1081;\Desktop\&#1055;&#1056;&#1045;&#1047;&#1045;&#1053;&#1058;&#1040;&#1062;&#1048;&#1071;\&#1042;&#1080;&#1076;&#1077;&#1086;\VID-20200402-WA0031.mp4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836713"/>
            <a:ext cx="7344816" cy="2592287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/>
              <a:t> МБОДУ «ВЦРР - ДЕТСКИЙ САД № 2» ст.Вёшенская</a:t>
            </a: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Презентация                                                                  «Мы – наследники Великой Победы»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293096"/>
            <a:ext cx="3600400" cy="134570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1" i="1" dirty="0" smtClean="0">
                <a:solidFill>
                  <a:schemeClr val="tx1"/>
                </a:solidFill>
              </a:rPr>
              <a:t>Воспитатель старшей группы</a:t>
            </a:r>
            <a:r>
              <a:rPr lang="ru-RU" b="1" i="1" dirty="0" smtClean="0">
                <a:solidFill>
                  <a:schemeClr val="tx1"/>
                </a:solidFill>
              </a:rPr>
              <a:t>: </a:t>
            </a:r>
            <a:r>
              <a:rPr lang="ru-RU" b="1" i="1" dirty="0" err="1" smtClean="0">
                <a:solidFill>
                  <a:schemeClr val="tx1"/>
                </a:solidFill>
              </a:rPr>
              <a:t>Щебуняева</a:t>
            </a:r>
            <a:r>
              <a:rPr lang="ru-RU" b="1" i="1" dirty="0" smtClean="0">
                <a:solidFill>
                  <a:schemeClr val="tx1"/>
                </a:solidFill>
              </a:rPr>
              <a:t>  </a:t>
            </a:r>
            <a:r>
              <a:rPr lang="ru-RU" b="1" i="1" dirty="0" smtClean="0">
                <a:solidFill>
                  <a:schemeClr val="tx1"/>
                </a:solidFill>
              </a:rPr>
              <a:t>Елена Степановна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1275406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07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/>
              <a:t/>
            </a:r>
            <a:br>
              <a:rPr lang="ru-RU" sz="3600" b="1" i="1" dirty="0"/>
            </a:b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07504" y="116632"/>
            <a:ext cx="7992888" cy="5976664"/>
          </a:xfrm>
        </p:spPr>
        <p:txBody>
          <a:bodyPr>
            <a:normAutofit fontScale="47500" lnSpcReduction="20000"/>
          </a:bodyPr>
          <a:lstStyle/>
          <a:p>
            <a:endParaRPr lang="ru-RU" b="1" i="1" dirty="0" smtClean="0">
              <a:solidFill>
                <a:schemeClr val="tx1"/>
              </a:solidFill>
            </a:endParaRPr>
          </a:p>
          <a:p>
            <a:r>
              <a:rPr lang="ru-RU" sz="5900" b="1" i="1" dirty="0" smtClean="0">
                <a:solidFill>
                  <a:srgbClr val="C00000"/>
                </a:solidFill>
              </a:rPr>
              <a:t>Продукт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 </a:t>
            </a:r>
            <a:endParaRPr lang="ru-RU" b="1" i="1" dirty="0">
              <a:solidFill>
                <a:schemeClr val="tx1"/>
              </a:solidFill>
            </a:endParaRPr>
          </a:p>
          <a:p>
            <a:pPr lvl="0"/>
            <a:r>
              <a:rPr lang="ru-RU" sz="3800" b="1" i="1" dirty="0" smtClean="0">
                <a:solidFill>
                  <a:schemeClr val="tx1"/>
                </a:solidFill>
              </a:rPr>
              <a:t>*Методический </a:t>
            </a:r>
            <a:r>
              <a:rPr lang="ru-RU" sz="3800" b="1" i="1" dirty="0">
                <a:solidFill>
                  <a:schemeClr val="tx1"/>
                </a:solidFill>
              </a:rPr>
              <a:t>материал о Великой Отечественно войне, стенды, ширмы, </a:t>
            </a:r>
            <a:r>
              <a:rPr lang="ru-RU" sz="3800" b="1" i="1" dirty="0" smtClean="0">
                <a:solidFill>
                  <a:schemeClr val="tx1"/>
                </a:solidFill>
              </a:rPr>
              <a:t>буклеты</a:t>
            </a:r>
            <a:endParaRPr lang="ru-RU" sz="3800" b="1" i="1" dirty="0">
              <a:solidFill>
                <a:schemeClr val="tx1"/>
              </a:solidFill>
            </a:endParaRPr>
          </a:p>
          <a:p>
            <a:pPr lvl="0" fontAlgn="base"/>
            <a:r>
              <a:rPr lang="ru-RU" sz="3800" b="1" i="1" dirty="0" smtClean="0">
                <a:solidFill>
                  <a:schemeClr val="tx1"/>
                </a:solidFill>
              </a:rPr>
              <a:t>*Беседы с детьми старшей группы ДОУ </a:t>
            </a:r>
            <a:r>
              <a:rPr lang="ru-RU" sz="3800" b="1" i="1" dirty="0">
                <a:solidFill>
                  <a:schemeClr val="tx1"/>
                </a:solidFill>
              </a:rPr>
              <a:t>«</a:t>
            </a:r>
            <a:r>
              <a:rPr lang="ru-RU" sz="3800" b="1" i="1" dirty="0" smtClean="0">
                <a:solidFill>
                  <a:schemeClr val="tx1"/>
                </a:solidFill>
              </a:rPr>
              <a:t>75 </a:t>
            </a:r>
            <a:r>
              <a:rPr lang="ru-RU" sz="3800" b="1" i="1" dirty="0">
                <a:solidFill>
                  <a:schemeClr val="tx1"/>
                </a:solidFill>
              </a:rPr>
              <a:t>года Великой Победы» </a:t>
            </a:r>
          </a:p>
          <a:p>
            <a:pPr lvl="0" fontAlgn="base"/>
            <a:r>
              <a:rPr lang="ru-RU" sz="3800" b="1" i="1" dirty="0" smtClean="0">
                <a:solidFill>
                  <a:schemeClr val="tx1"/>
                </a:solidFill>
              </a:rPr>
              <a:t>*Альбомы </a:t>
            </a:r>
            <a:r>
              <a:rPr lang="ru-RU" sz="3800" b="1" i="1" dirty="0">
                <a:solidFill>
                  <a:schemeClr val="tx1"/>
                </a:solidFill>
              </a:rPr>
              <a:t>на военную тематику:</a:t>
            </a:r>
          </a:p>
          <a:p>
            <a:pPr fontAlgn="base"/>
            <a:r>
              <a:rPr lang="ru-RU" sz="3800" b="1" i="1" dirty="0" smtClean="0">
                <a:solidFill>
                  <a:schemeClr val="tx1"/>
                </a:solidFill>
              </a:rPr>
              <a:t>*«</a:t>
            </a:r>
            <a:r>
              <a:rPr lang="ru-RU" sz="3800" b="1" i="1" dirty="0">
                <a:solidFill>
                  <a:schemeClr val="tx1"/>
                </a:solidFill>
              </a:rPr>
              <a:t>Наши земляки – герои» </a:t>
            </a:r>
          </a:p>
          <a:p>
            <a:pPr fontAlgn="base"/>
            <a:r>
              <a:rPr lang="ru-RU" sz="3800" b="1" i="1" dirty="0" smtClean="0">
                <a:solidFill>
                  <a:schemeClr val="tx1"/>
                </a:solidFill>
              </a:rPr>
              <a:t>*«</a:t>
            </a:r>
            <a:r>
              <a:rPr lang="ru-RU" sz="3800" b="1" i="1" dirty="0">
                <a:solidFill>
                  <a:schemeClr val="tx1"/>
                </a:solidFill>
              </a:rPr>
              <a:t>Военная техника»</a:t>
            </a:r>
          </a:p>
          <a:p>
            <a:pPr fontAlgn="base"/>
            <a:r>
              <a:rPr lang="ru-RU" sz="3800" b="1" i="1" dirty="0" smtClean="0">
                <a:solidFill>
                  <a:schemeClr val="tx1"/>
                </a:solidFill>
              </a:rPr>
              <a:t>*«</a:t>
            </a:r>
            <a:r>
              <a:rPr lang="ru-RU" sz="3800" b="1" i="1" dirty="0">
                <a:solidFill>
                  <a:schemeClr val="tx1"/>
                </a:solidFill>
              </a:rPr>
              <a:t>Города – герои»</a:t>
            </a:r>
          </a:p>
          <a:p>
            <a:pPr fontAlgn="base"/>
            <a:r>
              <a:rPr lang="ru-RU" sz="3800" b="1" i="1" dirty="0">
                <a:solidFill>
                  <a:schemeClr val="tx1"/>
                </a:solidFill>
              </a:rPr>
              <a:t>«Награды Великой Отечественно войны»</a:t>
            </a:r>
          </a:p>
          <a:p>
            <a:pPr fontAlgn="base"/>
            <a:r>
              <a:rPr lang="ru-RU" sz="3800" b="1" i="1" dirty="0">
                <a:solidFill>
                  <a:schemeClr val="tx1"/>
                </a:solidFill>
              </a:rPr>
              <a:t>«Оружие и техника Великой Отечественно войны»</a:t>
            </a:r>
          </a:p>
          <a:p>
            <a:r>
              <a:rPr lang="ru-RU" sz="3800" b="1" i="1" dirty="0">
                <a:solidFill>
                  <a:schemeClr val="tx1"/>
                </a:solidFill>
              </a:rPr>
              <a:t>«Военные профессии» </a:t>
            </a:r>
          </a:p>
          <a:p>
            <a:r>
              <a:rPr lang="ru-RU" sz="3800" b="1" i="1" dirty="0">
                <a:solidFill>
                  <a:schemeClr val="tx1"/>
                </a:solidFill>
              </a:rPr>
              <a:t>«Дети – герои Великой Отечественной войны</a:t>
            </a:r>
            <a:r>
              <a:rPr lang="ru-RU" sz="3800" b="1" i="1" dirty="0" smtClean="0">
                <a:solidFill>
                  <a:schemeClr val="tx1"/>
                </a:solidFill>
              </a:rPr>
              <a:t>» и т.д.</a:t>
            </a:r>
            <a:endParaRPr lang="ru-RU" sz="3800" b="1" i="1" dirty="0">
              <a:solidFill>
                <a:schemeClr val="tx1"/>
              </a:solidFill>
            </a:endParaRPr>
          </a:p>
          <a:p>
            <a:pPr lvl="0"/>
            <a:r>
              <a:rPr lang="ru-RU" sz="3800" b="1" i="1" dirty="0" smtClean="0">
                <a:solidFill>
                  <a:schemeClr val="tx1"/>
                </a:solidFill>
              </a:rPr>
              <a:t>*Подборка </a:t>
            </a:r>
            <a:r>
              <a:rPr lang="ru-RU" sz="3800" b="1" i="1" dirty="0">
                <a:solidFill>
                  <a:schemeClr val="tx1"/>
                </a:solidFill>
              </a:rPr>
              <a:t>детской литературы: </a:t>
            </a:r>
            <a:r>
              <a:rPr lang="ru-RU" sz="3800" b="1" i="1" dirty="0" smtClean="0">
                <a:solidFill>
                  <a:schemeClr val="tx1"/>
                </a:solidFill>
              </a:rPr>
              <a:t>стихи , рассказы </a:t>
            </a:r>
            <a:r>
              <a:rPr lang="ru-RU" sz="3800" b="1" i="1" dirty="0">
                <a:solidFill>
                  <a:schemeClr val="tx1"/>
                </a:solidFill>
              </a:rPr>
              <a:t>о Великой </a:t>
            </a:r>
            <a:r>
              <a:rPr lang="ru-RU" sz="3800" b="1" i="1" dirty="0" smtClean="0">
                <a:solidFill>
                  <a:schemeClr val="tx1"/>
                </a:solidFill>
              </a:rPr>
              <a:t>Отечественной войне</a:t>
            </a:r>
            <a:endParaRPr lang="ru-RU" sz="3800" b="1" i="1" dirty="0">
              <a:solidFill>
                <a:schemeClr val="tx1"/>
              </a:solidFill>
            </a:endParaRPr>
          </a:p>
          <a:p>
            <a:pPr lvl="0"/>
            <a:r>
              <a:rPr lang="ru-RU" sz="3800" b="1" i="1" dirty="0" smtClean="0">
                <a:solidFill>
                  <a:schemeClr val="tx1"/>
                </a:solidFill>
              </a:rPr>
              <a:t>*Подборка </a:t>
            </a:r>
            <a:r>
              <a:rPr lang="ru-RU" sz="3800" b="1" i="1" dirty="0">
                <a:solidFill>
                  <a:schemeClr val="tx1"/>
                </a:solidFill>
              </a:rPr>
              <a:t>мультфильмов о Великой </a:t>
            </a:r>
            <a:r>
              <a:rPr lang="ru-RU" sz="3800" b="1" i="1" dirty="0" smtClean="0">
                <a:solidFill>
                  <a:schemeClr val="tx1"/>
                </a:solidFill>
              </a:rPr>
              <a:t>Отечественной </a:t>
            </a:r>
            <a:r>
              <a:rPr lang="ru-RU" sz="3800" b="1" i="1" dirty="0">
                <a:solidFill>
                  <a:schemeClr val="tx1"/>
                </a:solidFill>
              </a:rPr>
              <a:t>войне</a:t>
            </a:r>
            <a:r>
              <a:rPr lang="ru-RU" sz="3800" b="1" i="1" dirty="0" smtClean="0">
                <a:solidFill>
                  <a:schemeClr val="tx1"/>
                </a:solidFill>
              </a:rPr>
              <a:t>.                                 *Демонстрационный </a:t>
            </a:r>
            <a:r>
              <a:rPr lang="ru-RU" sz="3800" b="1" i="1" dirty="0">
                <a:solidFill>
                  <a:schemeClr val="tx1"/>
                </a:solidFill>
              </a:rPr>
              <a:t>материал по теме: документальные фильмы, иллюстрации, </a:t>
            </a:r>
            <a:r>
              <a:rPr lang="ru-RU" sz="3800" b="1" i="1" dirty="0" smtClean="0">
                <a:solidFill>
                  <a:schemeClr val="tx1"/>
                </a:solidFill>
              </a:rPr>
              <a:t>презентации</a:t>
            </a:r>
            <a:endParaRPr lang="ru-RU" sz="3800" b="1" i="1" dirty="0">
              <a:solidFill>
                <a:schemeClr val="tx1"/>
              </a:solidFill>
            </a:endParaRPr>
          </a:p>
          <a:p>
            <a:pPr lvl="0"/>
            <a:endParaRPr lang="ru-RU" sz="3800" b="1" i="1" dirty="0">
              <a:solidFill>
                <a:schemeClr val="tx1"/>
              </a:solidFill>
            </a:endParaRPr>
          </a:p>
          <a:p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468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078" y="0"/>
            <a:ext cx="918307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/>
              <a:t/>
            </a:r>
            <a:br>
              <a:rPr lang="ru-RU" sz="3600" b="1" i="1" dirty="0"/>
            </a:b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500034" y="357166"/>
            <a:ext cx="7596336" cy="569361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АЛЬБОМЫ НА ВОЕННУЮ ТЕМАТИКУ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Дмитрий\Desktop\ПРЕЗЕНТАЦИЯ\Уголок\IMG_20200317_0951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214422"/>
            <a:ext cx="4476781" cy="3357586"/>
          </a:xfrm>
          <a:prstGeom prst="rect">
            <a:avLst/>
          </a:prstGeom>
          <a:noFill/>
        </p:spPr>
      </p:pic>
      <p:pic>
        <p:nvPicPr>
          <p:cNvPr id="1027" name="Picture 3" descr="C:\Users\Дмитрий\Desktop\ПРЕЗЕНТАЦИЯ\Уголок\IMG_20200317_0951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2357430"/>
            <a:ext cx="4125003" cy="3500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459989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07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/>
              <a:t/>
            </a:r>
            <a:br>
              <a:rPr lang="ru-RU" sz="3600" b="1" i="1" dirty="0"/>
            </a:b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323528" y="548680"/>
            <a:ext cx="6912768" cy="514493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Дмитрий\Desktop\ПРЕЗЕНТАЦИЯ\Уголок\IMG_20200317_0951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928802"/>
            <a:ext cx="3873367" cy="3857652"/>
          </a:xfrm>
          <a:prstGeom prst="rect">
            <a:avLst/>
          </a:prstGeom>
          <a:noFill/>
        </p:spPr>
      </p:pic>
      <p:pic>
        <p:nvPicPr>
          <p:cNvPr id="2051" name="Picture 3" descr="C:\Users\Дмитрий\Desktop\ПРЕЗЕНТАЦИЯ\Уголок\IMG_20200317_0952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85728"/>
            <a:ext cx="4714908" cy="4643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924452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Дмитрий\Desktop\ПРЕЗЕНТАЦИЯ\Уголок\IMG_20200317_0956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14356"/>
            <a:ext cx="3571900" cy="4762533"/>
          </a:xfrm>
          <a:prstGeom prst="rect">
            <a:avLst/>
          </a:prstGeom>
          <a:noFill/>
        </p:spPr>
      </p:pic>
      <p:pic>
        <p:nvPicPr>
          <p:cNvPr id="3076" name="Picture 4" descr="C:\Users\Дмитрий\Desktop\ПРЕЗЕНТАЦИЯ\Уголок\IMG_20200317_0957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714356"/>
            <a:ext cx="3076090" cy="4792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Дмитрий\Desktop\ПРЕЗЕНТАЦИЯ\Уголок\IMG_20200317_095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643050"/>
            <a:ext cx="3286148" cy="3625200"/>
          </a:xfrm>
          <a:prstGeom prst="rect">
            <a:avLst/>
          </a:prstGeom>
          <a:noFill/>
        </p:spPr>
      </p:pic>
      <p:pic>
        <p:nvPicPr>
          <p:cNvPr id="4099" name="Picture 3" descr="C:\Users\Дмитрий\Desktop\ПРЕЗЕНТАЦИЯ\Уголок\IMG_20200317_0957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643050"/>
            <a:ext cx="4800000" cy="3671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Дмитрий\Desktop\ПРЕЗЕНТАЦИЯ\Уголок\IMG_20200317_0957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000108"/>
            <a:ext cx="6143668" cy="45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57422" y="285728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i="1" dirty="0" smtClean="0">
                <a:solidFill>
                  <a:srgbClr val="C00000"/>
                </a:solidFill>
              </a:rPr>
              <a:t>Рисунки о войне</a:t>
            </a:r>
          </a:p>
        </p:txBody>
      </p:sp>
      <p:pic>
        <p:nvPicPr>
          <p:cNvPr id="7171" name="Picture 3" descr="C:\Users\Дмитрий\Desktop\ПРЕЗЕНТАЦИЯ\Рисунки\IMG_20200319_155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071546"/>
            <a:ext cx="6500858" cy="48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07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/>
              <a:t/>
            </a:r>
            <a:br>
              <a:rPr lang="ru-RU" sz="3600" b="1" i="1" dirty="0"/>
            </a:br>
            <a:endParaRPr lang="ru-RU" sz="2400" b="1" i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Дмитрий\Desktop\ПРЕЗЕНТАЦИЯ\Рисунки\IMG_20200319_1551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71546"/>
            <a:ext cx="4071966" cy="4643470"/>
          </a:xfrm>
          <a:prstGeom prst="rect">
            <a:avLst/>
          </a:prstGeom>
          <a:noFill/>
        </p:spPr>
      </p:pic>
      <p:pic>
        <p:nvPicPr>
          <p:cNvPr id="8195" name="Picture 3" descr="C:\Users\Дмитрий\Desktop\ПРЕЗЕНТАЦИЯ\Рисунки\IMG_20200319_1551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1071546"/>
            <a:ext cx="4800000" cy="4643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6963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07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/>
              <a:t/>
            </a:r>
            <a:br>
              <a:rPr lang="ru-RU" sz="3600" b="1" i="1" dirty="0"/>
            </a:b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323528" y="548680"/>
            <a:ext cx="6912768" cy="5144934"/>
          </a:xfrm>
        </p:spPr>
        <p:txBody>
          <a:bodyPr>
            <a:normAutofit/>
          </a:bodyPr>
          <a:lstStyle/>
          <a:p>
            <a:endParaRPr lang="ru-RU" b="1" dirty="0"/>
          </a:p>
        </p:txBody>
      </p:sp>
      <p:pic>
        <p:nvPicPr>
          <p:cNvPr id="9218" name="Picture 2" descr="C:\Users\Дмитрий\Desktop\ПРЕЗЕНТАЦИЯ\Рисунки\IMG_20200319_1552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371208" y="1771876"/>
            <a:ext cx="3571900" cy="3600000"/>
          </a:xfrm>
          <a:prstGeom prst="rect">
            <a:avLst/>
          </a:prstGeom>
          <a:noFill/>
        </p:spPr>
      </p:pic>
      <p:pic>
        <p:nvPicPr>
          <p:cNvPr id="9219" name="Picture 3" descr="C:\Users\Дмитрий\Desktop\ПРЕЗЕНТАЦИЯ\Рисунки\IMG_20200319_1553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785926"/>
            <a:ext cx="4071966" cy="36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48697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07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/>
              <a:t/>
            </a:r>
            <a:br>
              <a:rPr lang="ru-RU" sz="3600" b="1" i="1" dirty="0"/>
            </a:b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323528" y="548680"/>
            <a:ext cx="6912768" cy="514493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42" name="Picture 2" descr="C:\Users\Дмитрий\Desktop\ПРЕЗЕНТАЦИЯ\Рисунки\IMG_20200320_1300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507356" y="1635728"/>
            <a:ext cx="3650066" cy="4236214"/>
          </a:xfrm>
          <a:prstGeom prst="rect">
            <a:avLst/>
          </a:prstGeom>
          <a:noFill/>
        </p:spPr>
      </p:pic>
      <p:pic>
        <p:nvPicPr>
          <p:cNvPr id="10243" name="Picture 3" descr="C:\Users\Дмитрий\Desktop\ПРЕЗЕНТАЦИЯ\IMG_20200326_0907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5400000">
            <a:off x="4671835" y="1950471"/>
            <a:ext cx="3643338" cy="36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4972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i="1" dirty="0" smtClean="0"/>
              <a:t/>
            </a:r>
            <a:br>
              <a:rPr lang="ru-RU" sz="5400" b="1" i="1" dirty="0" smtClean="0"/>
            </a:br>
            <a:r>
              <a:rPr lang="ru-RU" sz="5400" b="1" i="1" dirty="0"/>
              <a:t/>
            </a:r>
            <a:br>
              <a:rPr lang="ru-RU" sz="5400" b="1" i="1" dirty="0"/>
            </a:br>
            <a:endParaRPr lang="ru-RU" sz="5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3214686"/>
            <a:ext cx="684076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4000" b="1" i="1" dirty="0">
                <a:solidFill>
                  <a:srgbClr val="C00000"/>
                </a:solidFill>
              </a:rPr>
              <a:t>«Великая Победа: наследие и наследники (к 75-летию Победы в Великой Отечественной войне)</a:t>
            </a:r>
          </a:p>
        </p:txBody>
      </p:sp>
    </p:spTree>
    <p:extLst>
      <p:ext uri="{BB962C8B-B14F-4D97-AF65-F5344CB8AC3E}">
        <p14:creationId xmlns:p14="http://schemas.microsoft.com/office/powerpoint/2010/main" xmlns="" val="687019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07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/>
              <a:t/>
            </a:r>
            <a:br>
              <a:rPr lang="ru-RU" sz="3600" b="1" i="1" dirty="0"/>
            </a:b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857224" y="571480"/>
            <a:ext cx="6912768" cy="514493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600" b="1" i="1" dirty="0" smtClean="0">
                <a:solidFill>
                  <a:srgbClr val="C00000"/>
                </a:solidFill>
              </a:rPr>
              <a:t>Военная техника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11267" name="Picture 3" descr="C:\Users\Дмитрий\Desktop\ПРЕЗЕНТАЦИЯ\IMG_20200323_1702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928802"/>
            <a:ext cx="3214710" cy="3600000"/>
          </a:xfrm>
          <a:prstGeom prst="rect">
            <a:avLst/>
          </a:prstGeom>
          <a:noFill/>
        </p:spPr>
      </p:pic>
      <p:pic>
        <p:nvPicPr>
          <p:cNvPr id="11268" name="Picture 4" descr="C:\Users\Дмитрий\Desktop\ПРЕЗЕНТАЦИЯ\IMG_20200323_1703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1928802"/>
            <a:ext cx="4800000" cy="35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46131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07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/>
              <a:t/>
            </a:r>
            <a:br>
              <a:rPr lang="ru-RU" sz="3600" b="1" i="1" dirty="0"/>
            </a:b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857224" y="357166"/>
            <a:ext cx="6912768" cy="533644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Военная форма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5" name="Picture 2" descr="C:\Users\Дмитрий\Desktop\ПРЕЗЕНТАЦИЯ\Рисунки\IMG_20200318_0752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1071546"/>
            <a:ext cx="5715040" cy="4885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44536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07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Дмитрий\Desktop\5f409dde09d86de7bab0570c3f6e503c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4286312" cy="4644747"/>
          </a:xfrm>
          <a:prstGeom prst="rect">
            <a:avLst/>
          </a:prstGeom>
          <a:noFill/>
        </p:spPr>
      </p:pic>
      <p:pic>
        <p:nvPicPr>
          <p:cNvPr id="1029" name="Picture 5" descr="C:\Users\Дмитрий\Desktop\a822953efd0c84a20feabf5657ddbcb7(1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285860"/>
            <a:ext cx="4000528" cy="467199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9" name="TextBox 8"/>
          <p:cNvSpPr txBox="1"/>
          <p:nvPr/>
        </p:nvSpPr>
        <p:spPr>
          <a:xfrm>
            <a:off x="1000100" y="142852"/>
            <a:ext cx="628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i="1" dirty="0" smtClean="0">
                <a:solidFill>
                  <a:srgbClr val="C00000"/>
                </a:solidFill>
              </a:rPr>
              <a:t>Беседа в старшей группе, посвящённая 75-летию Победы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07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Дмитрий\Desktop\IMG-20200316-WA0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71546"/>
            <a:ext cx="7500990" cy="4865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07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Дмитрий\Desktop\29d862e141b56bb92a1f8118a1b036d6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928670"/>
            <a:ext cx="6437327" cy="4827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07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Дмитрий\Desktop\IMG-20200316-WA0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214422"/>
            <a:ext cx="6107125" cy="467838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71604" y="142852"/>
            <a:ext cx="4929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i="1" dirty="0" smtClean="0">
                <a:solidFill>
                  <a:srgbClr val="C00000"/>
                </a:solidFill>
              </a:rPr>
              <a:t>Фотографии из семейного альбома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07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Дмитрий\Desktop\IMG-20200316-WA0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714356"/>
            <a:ext cx="6019617" cy="5086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07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Дмитрий\Desktop\IMG-20200316-WA00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28604"/>
            <a:ext cx="6302378" cy="5556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07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/>
              <a:t/>
            </a:r>
            <a:br>
              <a:rPr lang="ru-RU" sz="3600" b="1" i="1" dirty="0"/>
            </a:b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323528" y="548680"/>
            <a:ext cx="6912768" cy="514493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Стихи о войне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6" name="VID_20200320_11370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57158" y="1214422"/>
            <a:ext cx="7429552" cy="478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4536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07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/>
              <a:t/>
            </a:r>
            <a:br>
              <a:rPr lang="ru-RU" sz="3600" b="1" i="1" dirty="0"/>
            </a:b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323528" y="548680"/>
            <a:ext cx="6912768" cy="514493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VID_20200320_113759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71472" y="928670"/>
            <a:ext cx="7500990" cy="505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8868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9180511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260649"/>
            <a:ext cx="4427983" cy="3339802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/>
              <a:t>Память всем тем, кто погиб безвозвратно;</a:t>
            </a:r>
            <a:br>
              <a:rPr lang="ru-RU" sz="2400" b="1" i="1" dirty="0" smtClean="0"/>
            </a:br>
            <a:r>
              <a:rPr lang="ru-RU" sz="2400" b="1" i="1" dirty="0" smtClean="0"/>
              <a:t>Память всем тем, кто живёт до сих пор.</a:t>
            </a:r>
            <a:br>
              <a:rPr lang="ru-RU" sz="2400" b="1" i="1" dirty="0" smtClean="0"/>
            </a:br>
            <a:r>
              <a:rPr lang="ru-RU" sz="2400" b="1" i="1" dirty="0" smtClean="0"/>
              <a:t>Память, почёт и «ура!» многократно.</a:t>
            </a:r>
            <a:br>
              <a:rPr lang="ru-RU" sz="2400" b="1" i="1" dirty="0" smtClean="0"/>
            </a:br>
            <a:r>
              <a:rPr lang="ru-RU" sz="2400" b="1" i="1" dirty="0" smtClean="0"/>
              <a:t>Спасибо за жизнь, за душевный </a:t>
            </a:r>
            <a:r>
              <a:rPr lang="ru-RU" sz="2700" b="1" i="1" dirty="0" smtClean="0"/>
              <a:t>простор!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                                                   Борис Морозов</a:t>
            </a:r>
            <a:br>
              <a:rPr lang="ru-RU" sz="2000" b="1" i="1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896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07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/>
              <a:t/>
            </a:r>
            <a:br>
              <a:rPr lang="ru-RU" sz="3600" b="1" i="1" dirty="0"/>
            </a:b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323528" y="548680"/>
            <a:ext cx="6912768" cy="514493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VID_20200323_153622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500034" y="928670"/>
            <a:ext cx="7524803" cy="507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114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07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/>
              <a:t/>
            </a:r>
            <a:br>
              <a:rPr lang="ru-RU" sz="3600" b="1" i="1" dirty="0"/>
            </a:b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323528" y="548680"/>
            <a:ext cx="6912768" cy="514493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VID-20200319-WA002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71472" y="928670"/>
            <a:ext cx="7500990" cy="507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6275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07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/>
              <a:t/>
            </a:r>
            <a:br>
              <a:rPr lang="ru-RU" sz="3600" b="1" i="1" dirty="0"/>
            </a:b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323528" y="548680"/>
            <a:ext cx="6912768" cy="514493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VID-20200402-WA003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00034" y="928670"/>
            <a:ext cx="7572428" cy="512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9536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293096"/>
            <a:ext cx="8136904" cy="216024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</a:rPr>
              <a:t>ИМЯ ТВОЕ НЕИЗВЕСТНО , </a:t>
            </a:r>
          </a:p>
          <a:p>
            <a:r>
              <a:rPr lang="ru-RU" sz="4000" b="1" i="1" dirty="0" smtClean="0">
                <a:solidFill>
                  <a:schemeClr val="bg1"/>
                </a:solidFill>
              </a:rPr>
              <a:t>ПОДВИГ ТВОЙ БЕССМЕРТЕН!</a:t>
            </a:r>
            <a:endParaRPr lang="ru-RU" sz="4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66421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571744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i="1" dirty="0" smtClean="0"/>
              <a:t/>
            </a:r>
            <a:br>
              <a:rPr lang="ru-RU" sz="5400" b="1" i="1" dirty="0" smtClean="0"/>
            </a:br>
            <a:r>
              <a:rPr lang="ru-RU" sz="5400" b="1" i="1" dirty="0"/>
              <a:t/>
            </a:r>
            <a:br>
              <a:rPr lang="ru-RU" sz="5400" b="1" i="1" dirty="0"/>
            </a:br>
            <a:r>
              <a:rPr lang="ru-RU" sz="5400" b="1" i="1" dirty="0" smtClean="0"/>
              <a:t>СПАСИБО                                   ЗА ВНИМАНИЕ!</a:t>
            </a:r>
            <a:endParaRPr lang="ru-RU" sz="5400" b="1" i="1" dirty="0"/>
          </a:p>
        </p:txBody>
      </p:sp>
    </p:spTree>
    <p:extLst>
      <p:ext uri="{BB962C8B-B14F-4D97-AF65-F5344CB8AC3E}">
        <p14:creationId xmlns:p14="http://schemas.microsoft.com/office/powerpoint/2010/main" xmlns="" val="2527635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07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/>
              <a:t/>
            </a:r>
            <a:br>
              <a:rPr lang="ru-RU" sz="3600" b="1" i="1" dirty="0"/>
            </a:b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323528" y="548680"/>
            <a:ext cx="6912768" cy="5144934"/>
          </a:xfrm>
        </p:spPr>
        <p:txBody>
          <a:bodyPr>
            <a:normAutofit lnSpcReduction="10000"/>
          </a:bodyPr>
          <a:lstStyle/>
          <a:p>
            <a:r>
              <a:rPr lang="ru-RU" b="1" i="1" dirty="0">
                <a:solidFill>
                  <a:schemeClr val="tx1"/>
                </a:solidFill>
              </a:rPr>
              <a:t>Искажение истории Второй мировой войны — основная тема в современной информационной войне во всем мире. Набирает обороты оголтелая ложь, цель которой свести на нет беспримерный подвиг наших воинов. Попытки пересмотра итогов Великой Отечественной войны проводятся на самом высоком </a:t>
            </a:r>
            <a:r>
              <a:rPr lang="ru-RU" b="1" i="1" dirty="0" smtClean="0">
                <a:solidFill>
                  <a:schemeClr val="tx1"/>
                </a:solidFill>
              </a:rPr>
              <a:t>уровне </a:t>
            </a:r>
            <a:endParaRPr lang="ru-RU" b="1" i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04324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07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/>
              <a:t/>
            </a:r>
            <a:br>
              <a:rPr lang="ru-RU" sz="3600" b="1" i="1" dirty="0"/>
            </a:b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323528" y="548680"/>
            <a:ext cx="6912768" cy="5144934"/>
          </a:xfrm>
        </p:spPr>
        <p:txBody>
          <a:bodyPr>
            <a:normAutofit fontScale="92500" lnSpcReduction="20000"/>
          </a:bodyPr>
          <a:lstStyle/>
          <a:p>
            <a:r>
              <a:rPr lang="ru-RU" sz="3900" b="1" i="1" dirty="0">
                <a:solidFill>
                  <a:srgbClr val="C00000"/>
                </a:solidFill>
              </a:rPr>
              <a:t>Актуальность</a:t>
            </a:r>
          </a:p>
          <a:p>
            <a:r>
              <a:rPr lang="ru-RU" b="1" i="1" dirty="0">
                <a:solidFill>
                  <a:schemeClr val="tx1"/>
                </a:solidFill>
              </a:rPr>
              <a:t>     С каждым годом все дальше от нас тот памятный  День Победы в Великой Отечественной Войне, но ценность подвига наших солдат никогда не меркнет. Путь к победе был долгим и трудным, и преодолеть его удалось только благодаря мужеству и героизму нашего народа. Все меньше остается тех, кто был непосредственным участником той войны и кому мы благодарны за мирное небо над </a:t>
            </a:r>
            <a:r>
              <a:rPr lang="ru-RU" b="1" i="1" dirty="0" smtClean="0">
                <a:solidFill>
                  <a:schemeClr val="tx1"/>
                </a:solidFill>
              </a:rPr>
              <a:t>головой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4682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/>
              <a:t/>
            </a:r>
            <a:br>
              <a:rPr lang="ru-RU" sz="3600" b="1" i="1" dirty="0"/>
            </a:b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323528" y="620688"/>
            <a:ext cx="6912768" cy="5256584"/>
          </a:xfrm>
        </p:spPr>
        <p:txBody>
          <a:bodyPr>
            <a:no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Проблема  </a:t>
            </a:r>
          </a:p>
          <a:p>
            <a:r>
              <a:rPr lang="ru-RU" sz="2000" b="1" i="1" dirty="0">
                <a:solidFill>
                  <a:schemeClr val="tx1"/>
                </a:solidFill>
              </a:rPr>
              <a:t>Дети мало знают о героизме русского народа во время Великой Отечественной войны и о героическом прошлом родного </a:t>
            </a:r>
            <a:r>
              <a:rPr lang="ru-RU" sz="2000" b="1" i="1" dirty="0" smtClean="0">
                <a:solidFill>
                  <a:schemeClr val="tx1"/>
                </a:solidFill>
              </a:rPr>
              <a:t>края</a:t>
            </a:r>
            <a:endParaRPr lang="ru-RU" sz="2000" b="1" i="1" dirty="0">
              <a:solidFill>
                <a:schemeClr val="tx1"/>
              </a:solidFill>
            </a:endParaRPr>
          </a:p>
          <a:p>
            <a:r>
              <a:rPr lang="ru-RU" b="1" i="1" dirty="0">
                <a:solidFill>
                  <a:srgbClr val="C00000"/>
                </a:solidFill>
              </a:rPr>
              <a:t> Гипотеза </a:t>
            </a:r>
          </a:p>
          <a:p>
            <a:r>
              <a:rPr lang="ru-RU" sz="2000" b="1" i="1" dirty="0">
                <a:solidFill>
                  <a:schemeClr val="tx1"/>
                </a:solidFill>
              </a:rPr>
              <a:t>Память о Великой Отечественной войне будет сохранена, если каждый  человек будет знать и помнить о войне и передавать это по </a:t>
            </a:r>
            <a:r>
              <a:rPr lang="ru-RU" sz="2000" b="1" i="1" dirty="0" smtClean="0">
                <a:solidFill>
                  <a:schemeClr val="tx1"/>
                </a:solidFill>
              </a:rPr>
              <a:t>наследству</a:t>
            </a:r>
            <a:endParaRPr lang="ru-RU" sz="2000" b="1" i="1" dirty="0">
              <a:solidFill>
                <a:schemeClr val="tx1"/>
              </a:solidFill>
            </a:endParaRPr>
          </a:p>
          <a:p>
            <a:r>
              <a:rPr lang="ru-RU" b="1" i="1" dirty="0">
                <a:solidFill>
                  <a:srgbClr val="C00000"/>
                </a:solidFill>
              </a:rPr>
              <a:t>Новизна</a:t>
            </a:r>
          </a:p>
          <a:p>
            <a:r>
              <a:rPr lang="ru-RU" sz="2000" b="1" i="1" dirty="0">
                <a:solidFill>
                  <a:schemeClr val="tx1"/>
                </a:solidFill>
              </a:rPr>
              <a:t>Новизна заключается в организации новых форм работы с родителями – во включении родителей в организацию </a:t>
            </a:r>
            <a:r>
              <a:rPr lang="ru-RU" sz="2000" b="1" i="1" dirty="0" smtClean="0">
                <a:solidFill>
                  <a:schemeClr val="tx1"/>
                </a:solidFill>
              </a:rPr>
              <a:t>создания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призентации</a:t>
            </a:r>
            <a:r>
              <a:rPr lang="ru-RU" sz="2000" b="1" i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000" b="1" i="1" dirty="0" smtClean="0">
                <a:solidFill>
                  <a:schemeClr val="tx1"/>
                </a:solidFill>
              </a:rPr>
              <a:t>Родители </a:t>
            </a:r>
            <a:r>
              <a:rPr lang="ru-RU" sz="2000" b="1" i="1" dirty="0">
                <a:solidFill>
                  <a:schemeClr val="tx1"/>
                </a:solidFill>
              </a:rPr>
              <a:t>являются активными участниками образовательно-воспитательного процесса в ДОУ</a:t>
            </a:r>
          </a:p>
          <a:p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xmlns="" val="30204682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66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/>
              <a:t/>
            </a:r>
            <a:br>
              <a:rPr lang="ru-RU" sz="3600" b="1" i="1" dirty="0"/>
            </a:b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323528" y="548680"/>
            <a:ext cx="8064896" cy="5144934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b="1" i="1" dirty="0">
                <a:solidFill>
                  <a:srgbClr val="C00000"/>
                </a:solidFill>
              </a:rPr>
              <a:t>Цели:                                                                                                                         </a:t>
            </a:r>
            <a:r>
              <a:rPr lang="ru-RU" b="1" i="1" dirty="0">
                <a:solidFill>
                  <a:schemeClr val="tx1"/>
                </a:solidFill>
              </a:rPr>
              <a:t>*создание благоприятных условий для формирования чувства гордости за подвиг нашего народа в Великой Отечественной войне, для изучения подвига людей-участников событий Великой Отечественной войны.</a:t>
            </a:r>
          </a:p>
          <a:p>
            <a:r>
              <a:rPr lang="ru-RU" b="1" i="1" dirty="0">
                <a:solidFill>
                  <a:schemeClr val="tx1"/>
                </a:solidFill>
              </a:rPr>
              <a:t>*организация работы по патриотическому воспитанию дошкольников, формирование гражданской позиции, чувства любви к Родине.</a:t>
            </a:r>
          </a:p>
          <a:p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468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07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/>
              <a:t/>
            </a:r>
            <a:br>
              <a:rPr lang="ru-RU" sz="3600" b="1" i="1" dirty="0"/>
            </a:b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323528" y="548680"/>
            <a:ext cx="6912768" cy="5144934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Задачи:</a:t>
            </a:r>
            <a:endParaRPr lang="ru-RU" b="1" i="1" dirty="0">
              <a:solidFill>
                <a:srgbClr val="C00000"/>
              </a:solidFill>
            </a:endParaRPr>
          </a:p>
          <a:p>
            <a:r>
              <a:rPr lang="ru-RU" sz="2000" b="1" i="1" dirty="0">
                <a:solidFill>
                  <a:schemeClr val="tx1"/>
                </a:solidFill>
              </a:rPr>
              <a:t>1. Обучающие:</a:t>
            </a:r>
          </a:p>
          <a:p>
            <a:r>
              <a:rPr lang="ru-RU" sz="2000" b="1" i="1" dirty="0">
                <a:solidFill>
                  <a:schemeClr val="tx1"/>
                </a:solidFill>
              </a:rPr>
              <a:t>*расширять представления, знания детей о Великой Отечественной </a:t>
            </a:r>
            <a:r>
              <a:rPr lang="ru-RU" sz="2000" b="1" i="1" dirty="0" smtClean="0">
                <a:solidFill>
                  <a:schemeClr val="tx1"/>
                </a:solidFill>
              </a:rPr>
              <a:t>войне</a:t>
            </a:r>
          </a:p>
          <a:p>
            <a:r>
              <a:rPr lang="ru-RU" sz="2000" b="1" i="1" dirty="0" smtClean="0">
                <a:solidFill>
                  <a:schemeClr val="tx1"/>
                </a:solidFill>
              </a:rPr>
              <a:t>*способствовать </a:t>
            </a:r>
            <a:r>
              <a:rPr lang="ru-RU" sz="2000" b="1" i="1" dirty="0">
                <a:solidFill>
                  <a:schemeClr val="tx1"/>
                </a:solidFill>
              </a:rPr>
              <a:t>развитию речи через выразительное чтение стихов, составление рассказов о </a:t>
            </a:r>
            <a:r>
              <a:rPr lang="ru-RU" sz="2000" b="1" i="1" dirty="0" smtClean="0">
                <a:solidFill>
                  <a:schemeClr val="tx1"/>
                </a:solidFill>
              </a:rPr>
              <a:t>ветеранах</a:t>
            </a:r>
          </a:p>
          <a:p>
            <a:r>
              <a:rPr lang="ru-RU" sz="2000" b="1" i="1" dirty="0" smtClean="0">
                <a:solidFill>
                  <a:schemeClr val="tx1"/>
                </a:solidFill>
              </a:rPr>
              <a:t>2</a:t>
            </a:r>
            <a:r>
              <a:rPr lang="ru-RU" sz="2000" b="1" i="1" dirty="0">
                <a:solidFill>
                  <a:schemeClr val="tx1"/>
                </a:solidFill>
              </a:rPr>
              <a:t>. Воспитательные:</a:t>
            </a:r>
          </a:p>
          <a:p>
            <a:r>
              <a:rPr lang="ru-RU" sz="2000" b="1" i="1" dirty="0">
                <a:solidFill>
                  <a:schemeClr val="tx1"/>
                </a:solidFill>
              </a:rPr>
              <a:t>*способствовать воспитанию у каждого ребенка любви к Родине, ветеранам войны, воинам российской </a:t>
            </a:r>
            <a:r>
              <a:rPr lang="ru-RU" sz="2000" b="1" i="1" dirty="0" smtClean="0">
                <a:solidFill>
                  <a:schemeClr val="tx1"/>
                </a:solidFill>
              </a:rPr>
              <a:t>армии *</a:t>
            </a:r>
            <a:r>
              <a:rPr lang="ru-RU" sz="2000" b="1" i="1" dirty="0">
                <a:solidFill>
                  <a:schemeClr val="tx1"/>
                </a:solidFill>
              </a:rPr>
              <a:t>обеспечить атмосферу доброжелательности, комфортности в общении: родитель-родитель; родитель-педагог; родитель – ребенок;</a:t>
            </a:r>
          </a:p>
          <a:p>
            <a:r>
              <a:rPr lang="ru-RU" sz="2000" b="1" i="1" dirty="0">
                <a:solidFill>
                  <a:schemeClr val="tx1"/>
                </a:solidFill>
              </a:rPr>
              <a:t>3. Развивающие:</a:t>
            </a:r>
          </a:p>
          <a:p>
            <a:r>
              <a:rPr lang="ru-RU" sz="2000" b="1" i="1" dirty="0">
                <a:solidFill>
                  <a:schemeClr val="tx1"/>
                </a:solidFill>
              </a:rPr>
              <a:t>*развивать навыки речевой, музыкальной и продуктивной деятельности на патриотическом </a:t>
            </a:r>
            <a:r>
              <a:rPr lang="ru-RU" sz="2000" b="1" i="1" dirty="0" smtClean="0">
                <a:solidFill>
                  <a:schemeClr val="tx1"/>
                </a:solidFill>
              </a:rPr>
              <a:t>материале</a:t>
            </a:r>
            <a:endParaRPr lang="ru-RU" sz="2000" b="1" i="1" dirty="0">
              <a:solidFill>
                <a:schemeClr val="tx1"/>
              </a:solidFill>
            </a:endParaRPr>
          </a:p>
          <a:p>
            <a:r>
              <a:rPr lang="ru-RU" sz="2000" b="1" i="1" dirty="0">
                <a:solidFill>
                  <a:schemeClr val="tx1"/>
                </a:solidFill>
              </a:rPr>
              <a:t> </a:t>
            </a:r>
          </a:p>
          <a:p>
            <a:endParaRPr lang="ru-RU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468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07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/>
              <a:t/>
            </a:r>
            <a:br>
              <a:rPr lang="ru-RU" sz="3600" b="1" i="1" dirty="0"/>
            </a:b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323528" y="548680"/>
            <a:ext cx="6912768" cy="5144934"/>
          </a:xfrm>
        </p:spPr>
        <p:txBody>
          <a:bodyPr>
            <a:normAutofit fontScale="85000" lnSpcReduction="20000"/>
          </a:bodyPr>
          <a:lstStyle/>
          <a:p>
            <a:r>
              <a:rPr lang="ru-RU" sz="4200" b="1" i="1" dirty="0">
                <a:solidFill>
                  <a:srgbClr val="C00000"/>
                </a:solidFill>
              </a:rPr>
              <a:t>Ожидаемые </a:t>
            </a:r>
            <a:r>
              <a:rPr lang="ru-RU" sz="4200" b="1" i="1" dirty="0" smtClean="0">
                <a:solidFill>
                  <a:srgbClr val="C00000"/>
                </a:solidFill>
              </a:rPr>
              <a:t>результаты:</a:t>
            </a:r>
          </a:p>
          <a:p>
            <a:endParaRPr lang="ru-RU" sz="3500" b="1" i="1" dirty="0">
              <a:solidFill>
                <a:schemeClr val="tx1"/>
              </a:solidFill>
            </a:endParaRPr>
          </a:p>
          <a:p>
            <a:r>
              <a:rPr lang="ru-RU" sz="3500" b="1" i="1" dirty="0">
                <a:solidFill>
                  <a:schemeClr val="tx1"/>
                </a:solidFill>
              </a:rPr>
              <a:t>*</a:t>
            </a:r>
            <a:r>
              <a:rPr lang="ru-RU" sz="3500" b="1" i="1" dirty="0" smtClean="0">
                <a:solidFill>
                  <a:schemeClr val="tx1"/>
                </a:solidFill>
              </a:rPr>
              <a:t> </a:t>
            </a:r>
            <a:r>
              <a:rPr lang="ru-RU" sz="3500" b="1" i="1" dirty="0">
                <a:solidFill>
                  <a:schemeClr val="tx1"/>
                </a:solidFill>
              </a:rPr>
              <a:t>Сохранение интереса к истории своей страны, к Великой Отечественной войне, осознанное проявление уважения к заслугам и подвигам воинов Великой Отечественной войны.</a:t>
            </a:r>
          </a:p>
          <a:p>
            <a:r>
              <a:rPr lang="ru-RU" sz="3500" b="1" i="1" dirty="0">
                <a:solidFill>
                  <a:schemeClr val="tx1"/>
                </a:solidFill>
              </a:rPr>
              <a:t>*</a:t>
            </a:r>
            <a:r>
              <a:rPr lang="ru-RU" sz="3500" b="1" i="1" dirty="0" smtClean="0">
                <a:solidFill>
                  <a:schemeClr val="tx1"/>
                </a:solidFill>
              </a:rPr>
              <a:t> </a:t>
            </a:r>
            <a:r>
              <a:rPr lang="ru-RU" sz="3500" b="1" i="1" dirty="0">
                <a:solidFill>
                  <a:schemeClr val="tx1"/>
                </a:solidFill>
              </a:rPr>
              <a:t>Осознание родителями важности патриотического воспитания </a:t>
            </a:r>
            <a:r>
              <a:rPr lang="ru-RU" sz="3500" b="1" i="1" dirty="0" smtClean="0">
                <a:solidFill>
                  <a:schemeClr val="tx1"/>
                </a:solidFill>
              </a:rPr>
              <a:t>дошкольников</a:t>
            </a:r>
            <a:endParaRPr lang="ru-RU" sz="3500" b="1" i="1" dirty="0">
              <a:solidFill>
                <a:schemeClr val="tx1"/>
              </a:solidFill>
            </a:endParaRPr>
          </a:p>
          <a:p>
            <a:r>
              <a:rPr lang="ru-RU" sz="3500" b="1" i="1" dirty="0">
                <a:solidFill>
                  <a:schemeClr val="tx1"/>
                </a:solidFill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0468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477</Words>
  <Application>Microsoft Office PowerPoint</Application>
  <PresentationFormat>Экран (4:3)</PresentationFormat>
  <Paragraphs>119</Paragraphs>
  <Slides>34</Slides>
  <Notes>19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 МБОДУ «ВЦРР - ДЕТСКИЙ САД № 2» ст.Вёшенская  Презентация                                                                  «Мы – наследники Великой Победы»</vt:lpstr>
      <vt:lpstr>  </vt:lpstr>
      <vt:lpstr>Память всем тем, кто погиб безвозвратно; Память всем тем, кто живёт до сих пор. Память, почёт и «ура!» многократно. Спасибо за жизнь, за душевный простор!                                                    Борис Морозов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Слайд 13</vt:lpstr>
      <vt:lpstr>Слайд 14</vt:lpstr>
      <vt:lpstr>Слайд 15</vt:lpstr>
      <vt:lpstr>Слайд 16</vt:lpstr>
      <vt:lpstr>  </vt:lpstr>
      <vt:lpstr>  </vt:lpstr>
      <vt:lpstr>  </vt:lpstr>
      <vt:lpstr>  </vt:lpstr>
      <vt:lpstr>  </vt:lpstr>
      <vt:lpstr>Слайд 22</vt:lpstr>
      <vt:lpstr>Слайд 23</vt:lpstr>
      <vt:lpstr>Слайд 24</vt:lpstr>
      <vt:lpstr>Слайд 25</vt:lpstr>
      <vt:lpstr>Слайд 26</vt:lpstr>
      <vt:lpstr>Слайд 27</vt:lpstr>
      <vt:lpstr>  </vt:lpstr>
      <vt:lpstr>  </vt:lpstr>
      <vt:lpstr>  </vt:lpstr>
      <vt:lpstr>  </vt:lpstr>
      <vt:lpstr>  </vt:lpstr>
      <vt:lpstr>Слайд 33</vt:lpstr>
      <vt:lpstr>  СПАСИБО                                   ЗА ВНИМАНИЕ!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№18 «СОЛНЫШКО»  Проект                                                                   «Мы – наследники Великой Победы»</dc:title>
  <dc:creator>Мила</dc:creator>
  <cp:lastModifiedBy>Дмитрий</cp:lastModifiedBy>
  <cp:revision>57</cp:revision>
  <dcterms:created xsi:type="dcterms:W3CDTF">2019-06-25T10:11:05Z</dcterms:created>
  <dcterms:modified xsi:type="dcterms:W3CDTF">2020-04-03T17:23:30Z</dcterms:modified>
</cp:coreProperties>
</file>