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3" r:id="rId2"/>
    <p:sldId id="264" r:id="rId3"/>
    <p:sldId id="265" r:id="rId4"/>
    <p:sldId id="266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15" autoAdjust="0"/>
    <p:restoredTop sz="80699" autoAdjust="0"/>
  </p:normalViewPr>
  <p:slideViewPr>
    <p:cSldViewPr>
      <p:cViewPr>
        <p:scale>
          <a:sx n="77" d="100"/>
          <a:sy n="77" d="100"/>
        </p:scale>
        <p:origin x="-300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9EFDC-9D70-404D-89F1-DB6718A666E3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701F3-FF1A-4867-8869-E087B25DF2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7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0711B-7EEE-42E4-931D-8EEABB4ED04F}" type="datetimeFigureOut">
              <a:rPr lang="ru-RU" smtClean="0"/>
              <a:pPr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6AC70-47AA-456B-A616-AD327A2FAF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496" y="0"/>
          <a:ext cx="9108504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2504"/>
                <a:gridCol w="3048000"/>
                <a:gridCol w="3048000"/>
              </a:tblGrid>
              <a:tr h="6858000">
                <a:tc>
                  <a:txBody>
                    <a:bodyPr/>
                    <a:lstStyle/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1. Шлепая ребенка, Вы учите его бояться Вас.</a:t>
                      </a:r>
                      <a:endParaRPr lang="ru-RU" sz="800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 Проявляя при детях худшие черты своего характера, вы показываете им дурной пример. </a:t>
                      </a:r>
                      <a:endParaRPr lang="ru-RU" sz="800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3. Телесные наказания требуют от родителей меньше ума и способностей, чем любые другие воспитательные меры. </a:t>
                      </a:r>
                      <a:endParaRPr lang="ru-RU" sz="800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4. Шлепки могут только утвердить, но не изменить поведение ребенка. </a:t>
                      </a:r>
                      <a:endParaRPr lang="ru-RU" sz="800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5. Наказания вынуждают ребенка опасаться потерять родительскую любовь. Он чувствует себя отверженным и начинает ревновать к брату или сестре, а порой и к родителям.</a:t>
                      </a:r>
                      <a:endParaRPr lang="ru-RU" sz="800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6. У наказанного ребенка может возникнуть враждебное чувство к родителям. И едва в нем объединятся два чувства: любовь и ненависть,- как сразу возникает конфликт.</a:t>
                      </a:r>
                      <a:endParaRPr lang="ru-RU" sz="800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7. Если Вы шлепаете ребенка под горячую руку, это означает, что Вы хуже владеете собой, нежели требуете от ребенка.</a:t>
                      </a:r>
                      <a:endParaRPr lang="ru-RU" sz="800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8. Частые наказания побуждают ребенка привлекать внимание родителей любыми средствами.</a:t>
                      </a:r>
                      <a:endParaRPr lang="ru-RU" sz="800" dirty="0" smtClean="0"/>
                    </a:p>
                    <a:p>
                      <a:pPr algn="just" rtl="0" eaLnBrk="1" latinLnBrk="0" hangingPunct="1"/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Памятка для родителей по защите прав и достоинств   ребенка в семье 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Принять ребенка таким, какой он есть, и любить его.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Обнимать ребенка не менее 4, а лучше 8 раз в день.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Выражать недовольство отдельными действиями ребенка, но не ребенком в целом.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Верить в то лучшее, что есть в ребенке, и всегда поддерживать его. Чаще хвалить.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Родительские требования не должны вступать в явное противоречие с важнейшими потребностями ребенка.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Наказание не должно вредить здоровью – ни физическому, ни психологическому.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Если сомневаетесь, наказывать или не наказывать – не наказывайте.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 один раз может быть одно наказание. Наказан – прощен.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Ребенок не должен бояться наказания.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Если ребенок своим поведением вызывает у вас отрицательные переживания – сообщаете ему об этом.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Не требуйте от ребенка невозможного или</a:t>
                      </a:r>
                      <a:r>
                        <a:rPr lang="en-US" sz="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трудновыполнимого.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Положительное отношение к себе – основа психологического выживания, и ребенок постоянно ищет и даже борется за него.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Если ребенку трудно и он готов принять вашу помощь, обязательно помогите ему.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Любите своего ребенка! </a:t>
                      </a:r>
                      <a:endParaRPr lang="ru-RU" sz="800" dirty="0" smtClean="0"/>
                    </a:p>
                    <a:p>
                      <a:pPr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eaLnBrk="1" latinLnBrk="0" hangingPunct="1"/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eaLnBrk="1" latinLnBrk="0" hangingPunct="1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endParaRPr lang="en-US" sz="8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eaLnBrk="1" latinLnBrk="0" hangingPunct="1"/>
                      <a:endParaRPr lang="ru-RU" sz="800" b="1" dirty="0" smtClean="0"/>
                    </a:p>
                    <a:p>
                      <a:pPr algn="ctr" rtl="0" eaLnBrk="1" latinLnBrk="0" hangingPunct="1"/>
                      <a:endParaRPr lang="en-US" sz="800" b="1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 eaLnBrk="1" latinLnBrk="0" hangingPunct="1"/>
                      <a:endParaRPr lang="en-US" sz="800" b="1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 eaLnBrk="1" latinLnBrk="0" hangingPunct="1"/>
                      <a:endParaRPr lang="en-US" sz="800" b="1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 eaLnBrk="1" latinLnBrk="0" hangingPunct="1"/>
                      <a:r>
                        <a:rPr lang="en-US" sz="800" b="1" kern="1200" baseline="0" dirty="0" smtClean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endParaRPr lang="ru-RU" sz="800" b="1" i="0" kern="120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 eaLnBrk="1" latinLnBrk="0" hangingPunct="1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i="1" kern="120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Памятка для </a:t>
                      </a:r>
                      <a:r>
                        <a:rPr lang="ru-RU" sz="2400" b="1" i="1" kern="1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0" eaLnBrk="1" latinLnBrk="0" hangingPunct="1"/>
                      <a:r>
                        <a:rPr lang="ru-RU" sz="2400" b="1" i="1" kern="1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родителей</a:t>
                      </a:r>
                      <a:endParaRPr lang="ru-RU" sz="2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0" eaLnBrk="1" fontAlgn="base" latinLnBrk="0" hangingPunct="1"/>
                      <a:endParaRPr lang="ru-RU" sz="2400" b="1" i="1" kern="1200" baseline="0" dirty="0" smtClean="0">
                        <a:solidFill>
                          <a:srgbClr val="FF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 eaLnBrk="1" latinLnBrk="0" hangingPunct="1"/>
                      <a:r>
                        <a:rPr lang="ru-RU" sz="2400" b="1" i="1" kern="1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 защите прав и </a:t>
                      </a:r>
                      <a:endParaRPr lang="ru-RU" sz="2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0" eaLnBrk="1" latinLnBrk="0" hangingPunct="1"/>
                      <a:r>
                        <a:rPr lang="ru-RU" sz="2400" b="1" i="1" kern="1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достоинств  </a:t>
                      </a:r>
                      <a:endParaRPr lang="ru-RU" sz="2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0" eaLnBrk="1" latinLnBrk="0" hangingPunct="1"/>
                      <a:r>
                        <a:rPr lang="ru-RU" sz="2400" b="1" i="1" kern="1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ребенка</a:t>
                      </a:r>
                      <a:endParaRPr lang="ru-RU" sz="2400" b="1" i="1" kern="1200" dirty="0" smtClean="0">
                        <a:solidFill>
                          <a:srgbClr val="FF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140968"/>
            <a:ext cx="2448272" cy="2304256"/>
          </a:xfrm>
          <a:prstGeom prst="rect">
            <a:avLst/>
          </a:prstGeom>
          <a:noFill/>
        </p:spPr>
      </p:pic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005064"/>
            <a:ext cx="2736304" cy="2592288"/>
          </a:xfrm>
          <a:prstGeom prst="rect">
            <a:avLst/>
          </a:prstGeom>
          <a:noFill/>
        </p:spPr>
      </p:pic>
      <p:pic>
        <p:nvPicPr>
          <p:cNvPr id="5" name="Picture 2" descr="C:\Documents and Settings\Admin\Рабочий стол\Фото04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429000"/>
            <a:ext cx="3059832" cy="2852936"/>
          </a:xfrm>
          <a:prstGeom prst="rect">
            <a:avLst/>
          </a:prstGeom>
          <a:noFill/>
        </p:spPr>
      </p:pic>
      <p:pic>
        <p:nvPicPr>
          <p:cNvPr id="6" name="Picture 4" descr="Рисунок51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6372200" y="3789040"/>
            <a:ext cx="504056" cy="648071"/>
          </a:xfrm>
          <a:prstGeom prst="rect">
            <a:avLst/>
          </a:prstGeom>
          <a:blipFill>
            <a:blip r:embed="rId6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  <a:ln>
            <a:noFill/>
          </a:ln>
          <a:effectLst>
            <a:outerShdw blurRad="50800" dist="50800" dir="5400000" sx="1000" sy="1000" algn="ctr" rotWithShape="0">
              <a:srgbClr val="C00000">
                <a:alpha val="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858000">
                <a:tc>
                  <a:txBody>
                    <a:bodyPr/>
                    <a:lstStyle/>
                    <a:p>
                      <a:pPr algn="just"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Физическое насилие – это «общественно опасное противоправное  воздействие 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 организм другого человека,</a:t>
                      </a:r>
                      <a:r>
                        <a:rPr lang="en-US" sz="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осуществленное против </a:t>
                      </a:r>
                      <a:r>
                        <a:rPr lang="en-US" sz="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его  воли» 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  характеру  оно  может  выражаться  в  нанесении ударов, побоев, ранений и  в  ином  воздействии  на  наружные  покровы  тела человека посредством физической силы, оружия и т.п., а также  в  воздействии на внутренние  органы  без  повреждения  наружных  тканей  (например,  путем отравления)  Под угрозой применения  насилия понимается устрашение,  запугивание  применением  физического  насилия. </a:t>
                      </a:r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fontAlgn="auto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С  психологической  точки  зрения  жестокое  обращение  с   детьми   –   это эмоциональное насилие, под которым понимается постоянное  или  периодическое словесное  оскорбление  ребенка,  угрозы  со  стороны  родителей,  опекунов, учителей, воспитателей, унижение его  человеческого  достоинства,  обвинение его в том, в чем он не виноват, демонстрация нелюбви, неприязни  к  ребенку.   К этому виду насилия относятся  также  постоянная  ложь,  обман  ребенка  (в результате чего он теряет доверие к  взрослому),  а  также  предъявляемые  к ребенку требования, не соответствующие возрастным возможностям.</a:t>
                      </a:r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800" b="1" dirty="0" smtClean="0"/>
                    </a:p>
                    <a:p>
                      <a:pPr algn="just" rtl="0" eaLnBrk="1" fontAlgn="auto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eaLnBrk="1" fontAlgn="auto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Уголовная ответственность. </a:t>
                      </a:r>
                    </a:p>
                    <a:p>
                      <a:pPr algn="ctr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Российское уголовное законодательство предусматривает ответственность лиц за все виды физического и сексуального насилия над детьми,  </a:t>
                      </a:r>
                      <a:endParaRPr lang="ru-RU" sz="800" b="1" i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r>
                        <a:rPr lang="ru-RU" sz="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Примеры: </a:t>
                      </a:r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111 (умышленное причинение тяжкого вреда здоровью),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112 (умышленное причинение средней тяжести вреда здоровью),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ст.113 (причинение тяжкого вреда здоровью в состоянии аффекта),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ст.115 (умышленное причинение легкого вреда здоровью),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ст.116 (побои),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ст.117 (истязание),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118 (причинение тяжкого или средней тяжести вреда здоровью по неосторожности),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131 (изнасилование);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ст.132 (насильственные действия сексуального характера);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ст.133 (понуждение к действиям сексуального характера),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134 (половое сношение и иные действия сексуального характера с лицом, не достигшим шестнадцатилетнего возраста);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135. (развратные действия)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ст.125 (оставление в опасности);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ст.124 (неоказание помощи больному);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156 (неисполнение обязанностей по воспитанию несовершеннолетнего),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157 (злостное уклонение от уплаты средств на содержание детей или нетрудоспособных родителей)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110 (доведение до самоубийства); 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ст. 119 (угроза убийством или причинением тяжкого вреда здоровью) и другие. </a:t>
                      </a:r>
                    </a:p>
                    <a:p>
                      <a:pPr algn="just" rtl="0" eaLnBrk="1" fontAlgn="auto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eaLnBrk="1" latinLnBrk="0" hangingPunct="1"/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en-US" sz="800" b="1" kern="1200" baseline="0" dirty="0" smtClean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i="0" kern="1200" baseline="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ru-RU" sz="800" b="1" i="0" kern="120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Ребенок — Человек! </a:t>
                      </a:r>
                      <a:r>
                        <a:rPr lang="uk-UA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этот Человек нуждается не в окрике и наказании, а в поддержке и мудром совете родителей, не в злом и жестоком обращении, а в добре, заботе и любви. Ребенок еще не может и не умеет защитить себя от физического насилия и психического давления со стороны взрослого. Но дети учатся у нас поведению, манерам общения, крику, если мы кричим, грубости, если мы грубим, жестокости, если мы это демонстрируем. Ребенок, который воспитывается в условиях бесправия, никогда не будет уважать прав другого человека. И, наоборот, доброе, хорошее поведение наших детей порождается только добром. Удивительно, но ненасилие гораздо больше способствует гармоничному росту и всестороннему развитию ребенка, чем грубое и жесткое обращение с ребенком. </a:t>
                      </a:r>
                      <a:b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Наши необдуманные агрессивные действия по отношению к ребенку порой могут быть вызваны даже не проступками ребенка, а нашей усталостью, неприятностями и неудачами, раздражением и т.д. Гнев, вылитый в этом случае на ребенка, ничему его не учит, а только унижает. </a:t>
                      </a:r>
                      <a:b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ru-RU" sz="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1634490" cy="1614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4149080"/>
            <a:ext cx="2304256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476672"/>
            <a:ext cx="2448272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858000">
                <a:tc>
                  <a:txBody>
                    <a:bodyPr/>
                    <a:lstStyle/>
                    <a:p>
                      <a:pPr algn="just"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en-US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Извлечение из конвенции о правах ребенка</a:t>
                      </a:r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just"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Способность иметь права (правоспособность) возникает с момента рождения человека. Способность самостоятельно осуществлять свои права и выполнять обязанности (дееспособность) возникает в полном объеме: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·  с наступлением совершеннолетия, то есть по достижении 18-летнего возраста;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·  в случаях (предусмотренных законом) вступления в брак до достижения 18 лет;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· при объявлении лица, достигшего 16 лет, полностью дееспособным, если он работает по трудовому договору либо с согласия родителей занимается</a:t>
                      </a:r>
                      <a:r>
                        <a:rPr lang="ru-RU" sz="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предпринимательской деятельностью (Семейный кодекс РФ, ст. 53, Конституция РФ, ст. 60).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случаях, предусмотренных законом, могут устанавливаться и другие возрастные пределы для самостоятельного или ограниченного осуществления отдельных прав и выполнения некоторых обязанностей.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endParaRPr lang="ru-RU" sz="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имеют право жить в своей семье или с теми, кто лучше всего заботится о них.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имеют право на достаточное питание и чистую воду.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имеют право на уровень жизни, необходимый для физического, умственного, духовного, нравственного и социального развития.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имеют право на медицинское обслуживание.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с ограниченными возможностями имеют право на особую заботу и специальную профессиональную подготовку.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должны иметь право разговаривать на своем языке, исповедовать свою культуру и пользоваться своей культурой.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имеют право участвовать в играх и развлекательных мероприятиях.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имеют право на образование.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имеют право на защиту обо всех форм физического или психологического насилия, оскорбления или злоупотребления, отсутствие заботы или небрежного отношения.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не должны использоваться в качестве дешевой рабочей силы или солдат.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ru-RU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Дети имеют право свободно выражать свое мнение и встречаться со своими сверстниками для выражения своих взглядов.</a:t>
                      </a:r>
                      <a:endParaRPr lang="ru-RU" sz="800" b="1" dirty="0" smtClean="0"/>
                    </a:p>
                    <a:p>
                      <a:pPr algn="just" rtl="0" eaLnBrk="1" latinLnBrk="0" hangingPunct="1"/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eaLnBrk="1" latinLnBrk="0" hangingPunct="1"/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en-US" sz="800" b="1" kern="1200" baseline="0" dirty="0" smtClean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endParaRPr lang="ru-RU" sz="800" b="1" i="0" kern="120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i="1" kern="120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Твои</a:t>
                      </a:r>
                      <a:r>
                        <a:rPr lang="en-US" sz="3600" b="1" i="1" kern="120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3600" b="1" i="1" kern="120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3600" b="1" i="1" kern="1200" dirty="0" smtClean="0">
                        <a:solidFill>
                          <a:srgbClr val="FF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i="1" kern="1200" dirty="0" smtClean="0">
                          <a:solidFill>
                            <a:srgbClr val="FF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права.</a:t>
                      </a:r>
                      <a:endParaRPr lang="ru-RU" sz="3600" b="1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just"/>
                      <a:endParaRPr lang="ru-RU" sz="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C:\Documents and Settings\Admin\Рабочий стол\Фото0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988840"/>
            <a:ext cx="3059832" cy="3744416"/>
          </a:xfrm>
          <a:prstGeom prst="rect">
            <a:avLst/>
          </a:prstGeom>
          <a:noFill/>
        </p:spPr>
      </p:pic>
      <p:pic>
        <p:nvPicPr>
          <p:cNvPr id="4" name="Picture 8" descr="family_bik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203848" y="3356992"/>
            <a:ext cx="2736304" cy="2592288"/>
          </a:xfrm>
          <a:prstGeom prst="rect">
            <a:avLst/>
          </a:prstGeom>
        </p:spPr>
      </p:pic>
      <p:pic>
        <p:nvPicPr>
          <p:cNvPr id="5" name="Picture 2" descr="34469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16632"/>
            <a:ext cx="240030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8580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1" dirty="0" smtClean="0"/>
                        <a:t>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baseline="0" dirty="0" smtClean="0"/>
                        <a:t>   </a:t>
                      </a:r>
                      <a:r>
                        <a:rPr lang="ru-RU" sz="800" b="1" dirty="0" smtClean="0"/>
                        <a:t>Дорогой друг, ты переступил порог школы, в которой тебе долго учиться. Оглянись вокруг. Тебя окружают родители, одноклассники, учителя. Помни, ты — человек! У тебя есть свобода, которой ты можешь пользоваться, пробивая себе дорогу в светлое будущее.  Пользуясь своими правами и свободой, ты можешь внести что-то новое в развитие школы.</a:t>
                      </a:r>
                      <a:endParaRPr lang="ru-RU" sz="800" dirty="0" smtClean="0"/>
                    </a:p>
                    <a:p>
                      <a:r>
                        <a:rPr lang="ru-RU" sz="800" dirty="0" smtClean="0"/>
                        <a:t>Во-первых, не теряя времени, узнай, где лежит главный документ школы — Устав. Найди его и внимательно изучи.</a:t>
                      </a:r>
                    </a:p>
                    <a:p>
                      <a:r>
                        <a:rPr lang="ru-RU" sz="800" dirty="0" smtClean="0"/>
                        <a:t>   Во-вторых, запомни все, что касается тебя и твоего обучения.</a:t>
                      </a:r>
                    </a:p>
                    <a:p>
                      <a:r>
                        <a:rPr lang="ru-RU" sz="800" dirty="0" smtClean="0"/>
                        <a:t>   В-третьих, ты в школе не один, вокруг тебя твои одноклассники и учителя, имеющие такие же права и свободы, уважай их.</a:t>
                      </a:r>
                    </a:p>
                    <a:p>
                      <a:r>
                        <a:rPr lang="ru-RU" sz="800" dirty="0" smtClean="0"/>
                        <a:t>   В-четвертых, школа — твой второй дом. Береги все, что в нем находится: мебель, книги, инвентарь. К тому же за порчу школьного имущества на твоих родителей может быть наложена материальная ответственность.</a:t>
                      </a:r>
                    </a:p>
                    <a:p>
                      <a:r>
                        <a:rPr lang="ru-RU" sz="800" dirty="0" smtClean="0"/>
                        <a:t>   В-пятых, веди активный образ жизни и реализуй свои способности, участвуя в школьных мероприятиях, реализуй свои субъективные права.</a:t>
                      </a:r>
                      <a:endParaRPr lang="en-US" sz="800" b="1" dirty="0" smtClean="0"/>
                    </a:p>
                    <a:p>
                      <a:r>
                        <a:rPr lang="ru-RU" sz="800" dirty="0" smtClean="0"/>
                        <a:t>   В-шестых, знание своих прав и свобод не должно ограничивать круг твоего мировоззрения, поверь, много интересного и на других уроках, не пропускай их.</a:t>
                      </a:r>
                      <a:r>
                        <a:rPr lang="ru-RU" sz="800" b="1" dirty="0" smtClean="0"/>
                        <a:t/>
                      </a:r>
                      <a:br>
                        <a:rPr lang="ru-RU" sz="800" b="1" dirty="0" smtClean="0"/>
                      </a:br>
                      <a:r>
                        <a:rPr lang="ru-RU" sz="800" b="1" dirty="0" smtClean="0"/>
                        <a:t>   </a:t>
                      </a:r>
                      <a:r>
                        <a:rPr lang="ru-RU" sz="800" dirty="0" smtClean="0"/>
                        <a:t>В-седьмых, ты должен аккуратно вести дневник, ведь это твой личный документ, по которому о тебе судят взрослые.</a:t>
                      </a:r>
                    </a:p>
                    <a:p>
                      <a:r>
                        <a:rPr lang="ru-RU" sz="800" dirty="0" smtClean="0"/>
                        <a:t>   В-восьмых, если потребуется твоя помощь, не раздумывай — помоги. В следующий раз помогут тебе.</a:t>
                      </a:r>
                    </a:p>
                    <a:p>
                      <a:r>
                        <a:rPr lang="ru-RU" sz="800" dirty="0" smtClean="0"/>
                        <a:t>   В-девятых, помни, что взрослым ты становишься не тогда, когда начинаешь курить и пить спиртные напитки, а тогда, когда можешь самостоятельно отвечать за свои поступки.</a:t>
                      </a:r>
                    </a:p>
                    <a:p>
                      <a:r>
                        <a:rPr lang="ru-RU" sz="800" dirty="0" smtClean="0"/>
                        <a:t>   В-десятых, как можно чаще приглашай в школу родителей, чтобы они были в курсе твоих дел, так как они твои законные представители.</a:t>
                      </a:r>
                    </a:p>
                    <a:p>
                      <a:r>
                        <a:rPr lang="ru-RU" sz="800" dirty="0" smtClean="0"/>
                        <a:t>   В-одиннадцатых, если все-таки твои права нарушены, прежде всего, расскажи родителям, поставь в известность администрацию школы и социального педагога.  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eaLnBrk="1" latinLnBrk="0" hangingPunct="1"/>
                      <a:r>
                        <a:rPr lang="en-US" sz="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00" dirty="0" smtClean="0"/>
                        <a:t> </a:t>
                      </a:r>
                      <a:endParaRPr lang="ru-RU" sz="800" dirty="0" smtClean="0"/>
                    </a:p>
                    <a:p>
                      <a:pPr algn="just" rtl="0" eaLnBrk="1" latinLnBrk="0" hangingPunct="1"/>
                      <a:endParaRPr lang="ru-RU" sz="800" dirty="0" smtClean="0"/>
                    </a:p>
                    <a:p>
                      <a:pPr algn="just" rtl="0" eaLnBrk="1" latinLnBrk="0" hangingPunct="1"/>
                      <a:endParaRPr lang="ru-RU" sz="800" dirty="0" smtClean="0"/>
                    </a:p>
                    <a:p>
                      <a:pPr algn="just" rtl="0" eaLnBrk="1" latinLnBrk="0" hangingPunct="1"/>
                      <a:r>
                        <a:rPr lang="ru-RU" sz="800" dirty="0" smtClean="0"/>
                        <a:t>   Для тебя, наверное, не секрет, что детей не приносят аисты. Не удивляйся, но их на самом деле, не ищут и в капусте. Каждого из нас носит под сердцем девять месяцев женщина. Рядом с этой женщиной должен быть мужчина, любящий и оберегающий не только ее, но и то крохотное существо, которому только предстоит родиться. Мы рождаемся, и женщина становится для нас мамой, а мужчина - папой.</a:t>
                      </a:r>
                      <a:br>
                        <a:rPr lang="ru-RU" sz="800" dirty="0" smtClean="0"/>
                      </a:br>
                      <a:r>
                        <a:rPr lang="ru-RU" sz="800" dirty="0" smtClean="0"/>
                        <a:t>Одним из самых важных прав ребенка в нашей стране признается право жить и воспитываться в семье (статья 54 Семейного кодекса Российской Федерации).</a:t>
                      </a:r>
                      <a:br>
                        <a:rPr lang="ru-RU" sz="800" dirty="0" smtClean="0"/>
                      </a:br>
                      <a:r>
                        <a:rPr lang="ru-RU" sz="800" dirty="0" smtClean="0"/>
                        <a:t>Это значит, что ты имеешь право жить вместе со своими родителями, и никто не может этому воспрепятствовать.</a:t>
                      </a:r>
                      <a:br>
                        <a:rPr lang="ru-RU" sz="800" dirty="0" smtClean="0"/>
                      </a:b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eaLnBrk="1" latinLnBrk="0" hangingPunct="1"/>
                      <a:endParaRPr lang="ru-RU" sz="800" b="1" dirty="0" smtClean="0"/>
                    </a:p>
                    <a:p>
                      <a:pPr algn="just" rtl="0" eaLnBrk="1" latinLnBrk="0" hangingPunct="1"/>
                      <a:r>
                        <a:rPr lang="en-US" sz="800" b="1" kern="1200" baseline="0" dirty="0" smtClean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endParaRPr lang="ru-RU" sz="800" b="1" i="0" kern="1200" dirty="0" smtClean="0">
                        <a:solidFill>
                          <a:schemeClr val="lt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800" i="1" dirty="0" smtClean="0"/>
                        <a:t>Твои права в семье:</a:t>
                      </a:r>
                      <a:endParaRPr lang="en-US" sz="800" i="1" dirty="0" smtClean="0"/>
                    </a:p>
                    <a:p>
                      <a:r>
                        <a:rPr lang="ru-RU" sz="800" dirty="0" smtClean="0"/>
                        <a:t/>
                      </a:r>
                      <a:br>
                        <a:rPr lang="ru-RU" sz="800" dirty="0" smtClean="0"/>
                      </a:br>
                      <a:r>
                        <a:rPr lang="ru-RU" sz="800" dirty="0" smtClean="0"/>
                        <a:t>   Право знать своих родителей.</a:t>
                      </a:r>
                      <a:br>
                        <a:rPr lang="ru-RU" sz="800" dirty="0" smtClean="0"/>
                      </a:br>
                      <a:r>
                        <a:rPr lang="ru-RU" sz="800" dirty="0" smtClean="0"/>
                        <a:t>Рождение ребенка - важное событие в жизни мужчины и женщины, давших ребенку жизнь. Происхождение детей от конкретных родителей является основанием для возникновения правовых отношений между родителями и детьми независимо от того, состоят ли родители в браке или нет, проживают ли они совместно или раздельно.</a:t>
                      </a:r>
                      <a:r>
                        <a:rPr lang="en-US" sz="800" dirty="0" smtClean="0"/>
                        <a:t> </a:t>
                      </a:r>
                      <a:endParaRPr lang="ru-RU" sz="800" dirty="0" smtClean="0"/>
                    </a:p>
                    <a:p>
                      <a:r>
                        <a:rPr lang="ru-RU" sz="800" dirty="0" smtClean="0"/>
                        <a:t>   Право на заботу родителей. </a:t>
                      </a:r>
                    </a:p>
                    <a:p>
                      <a:r>
                        <a:rPr lang="ru-RU" sz="800" dirty="0" smtClean="0"/>
                        <a:t>Забота родителей о ребенке заключается не только в удовлетворении его жизненно необходимых потребностей материально- бытового характера (питание, обеспечение одеждой, обувью, учебными принадлежностями и т.п.), но и в проявлении внимания к ребенку, оказании помощи при разрешении интересующих его вопросов, возможных конфликтов с другими детьми и т.д., то есть в обеспечении разнообразных интересов детей. </a:t>
                      </a:r>
                    </a:p>
                    <a:p>
                      <a:r>
                        <a:rPr lang="ru-RU" sz="800" dirty="0" smtClean="0"/>
                        <a:t>   Право выражать свое мнение. Это значит, что ребенок имеет право выражать свое мнение при решении в семье любого вопроса, затрагивающего его интересы.</a:t>
                      </a:r>
                      <a:endParaRPr lang="en-US" sz="800" dirty="0" smtClean="0"/>
                    </a:p>
                    <a:p>
                      <a:r>
                        <a:rPr lang="ru-RU" sz="800" dirty="0" smtClean="0"/>
                        <a:t>   Право на имя, отчество и фамилию.</a:t>
                      </a:r>
                      <a:br>
                        <a:rPr lang="ru-RU" sz="800" dirty="0" smtClean="0"/>
                      </a:br>
                      <a:r>
                        <a:rPr lang="ru-RU" sz="800" dirty="0" smtClean="0"/>
                        <a:t>Такое право появляется у ребенка с момента рождения. Имя, отчество и фамилия указываются в свидетельстве о рождении.      Имущественные права. </a:t>
                      </a:r>
                      <a:br>
                        <a:rPr lang="ru-RU" sz="800" dirty="0" smtClean="0"/>
                      </a:br>
                      <a:r>
                        <a:rPr lang="ru-RU" sz="800" dirty="0" smtClean="0"/>
                        <a:t>- право на получение содержания от своих родителей и других членов семьи (то есть совершеннолетних и трудоспособных братьев и сестер, дедушки, бабушки);</a:t>
                      </a:r>
                      <a:br>
                        <a:rPr lang="ru-RU" sz="800" dirty="0" smtClean="0"/>
                      </a:br>
                      <a:r>
                        <a:rPr lang="ru-RU" sz="800" dirty="0" smtClean="0"/>
                        <a:t>- право собственности на полученные ребенком доходы, имущество, полученное им в дар или в порядке наследования и на любое другое имущество, приобретенное на средство ребенка;</a:t>
                      </a:r>
                      <a:br>
                        <a:rPr lang="ru-RU" sz="800" dirty="0" smtClean="0"/>
                      </a:br>
                      <a:r>
                        <a:rPr lang="ru-RU" sz="800" dirty="0" smtClean="0"/>
                        <a:t>- право владеть и пользоваться имуществом родителей при совместном с ними проживании (по взаимному согласию ребенка и родителей).</a:t>
                      </a:r>
                    </a:p>
                    <a:p>
                      <a:pPr algn="just"/>
                      <a:endParaRPr lang="ru-RU" sz="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059832" y="3068960"/>
            <a:ext cx="3024336" cy="2808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1232</Words>
  <Application>Microsoft Office PowerPoint</Application>
  <PresentationFormat>Экран (4:3)</PresentationFormat>
  <Paragraphs>188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19</cp:revision>
  <dcterms:created xsi:type="dcterms:W3CDTF">2014-04-22T10:46:21Z</dcterms:created>
  <dcterms:modified xsi:type="dcterms:W3CDTF">2014-05-04T08:59:45Z</dcterms:modified>
</cp:coreProperties>
</file>