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9" d="100"/>
          <a:sy n="79" d="100"/>
        </p:scale>
        <p:origin x="-1752" y="-7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F9BC86-522D-4877-AE97-BE87228688C8}" type="doc">
      <dgm:prSet loTypeId="urn:microsoft.com/office/officeart/2008/layout/VerticalCurvedList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DA96C7CF-FE6A-45E0-9EAD-93CEE749B720}">
      <dgm:prSet phldrT="[Текст]" custT="1"/>
      <dgm:spPr/>
      <dgm:t>
        <a:bodyPr/>
        <a:lstStyle/>
        <a:p>
          <a:r>
            <a:rPr lang="ru-RU" sz="2800" dirty="0" smtClean="0">
              <a:latin typeface="Arial" panose="020B0604020202020204" pitchFamily="34" charset="0"/>
              <a:cs typeface="Arial" panose="020B0604020202020204" pitchFamily="34" charset="0"/>
            </a:rPr>
            <a:t>способствовать формированию у детей дошкольного возраста представления о Великой Отечественной войне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CF5B7C-65C9-41E6-B5B5-A975EBF4E5E3}" type="parTrans" cxnId="{0291B304-3110-4508-BFF2-240E33A2D766}">
      <dgm:prSet/>
      <dgm:spPr/>
      <dgm:t>
        <a:bodyPr/>
        <a:lstStyle/>
        <a:p>
          <a:endParaRPr lang="ru-RU"/>
        </a:p>
      </dgm:t>
    </dgm:pt>
    <dgm:pt modelId="{BFBA1398-E3DF-41A9-83EF-5641963E7146}" type="sibTrans" cxnId="{0291B304-3110-4508-BFF2-240E33A2D766}">
      <dgm:prSet/>
      <dgm:spPr/>
      <dgm:t>
        <a:bodyPr/>
        <a:lstStyle/>
        <a:p>
          <a:endParaRPr lang="ru-RU"/>
        </a:p>
      </dgm:t>
    </dgm:pt>
    <dgm:pt modelId="{3E73F08A-1417-4D66-A7AD-D00F4CDABCD7}">
      <dgm:prSet phldrT="[Текст]" custT="1"/>
      <dgm:spPr/>
      <dgm:t>
        <a:bodyPr/>
        <a:lstStyle/>
        <a:p>
          <a:r>
            <a:rPr lang="ru-RU" sz="2800" dirty="0" smtClean="0">
              <a:latin typeface="Arial" panose="020B0604020202020204" pitchFamily="34" charset="0"/>
              <a:cs typeface="Arial" panose="020B0604020202020204" pitchFamily="34" charset="0"/>
            </a:rPr>
            <a:t>подвести детей к пониманию таких нравственных качеств, как доброта, настойчивость, бесстрашие, чувство собственного достоинства, уважительное отношение к ветеранам </a:t>
          </a:r>
          <a:r>
            <a:rPr lang="ru-RU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ВОв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49EACA-ED2A-4929-A6A8-5E050AEFF0B0}" type="parTrans" cxnId="{7FCB431B-802B-4BB5-95EE-27D8F20EB85F}">
      <dgm:prSet/>
      <dgm:spPr/>
      <dgm:t>
        <a:bodyPr/>
        <a:lstStyle/>
        <a:p>
          <a:endParaRPr lang="ru-RU"/>
        </a:p>
      </dgm:t>
    </dgm:pt>
    <dgm:pt modelId="{24D2DD89-73AE-475C-90B5-724289A5A94F}" type="sibTrans" cxnId="{7FCB431B-802B-4BB5-95EE-27D8F20EB85F}">
      <dgm:prSet/>
      <dgm:spPr/>
      <dgm:t>
        <a:bodyPr/>
        <a:lstStyle/>
        <a:p>
          <a:endParaRPr lang="ru-RU"/>
        </a:p>
      </dgm:t>
    </dgm:pt>
    <dgm:pt modelId="{47AD989B-F539-47E0-A5FC-E744B8C5C002}">
      <dgm:prSet phldrT="[Текст]" custT="1"/>
      <dgm:spPr/>
      <dgm:t>
        <a:bodyPr/>
        <a:lstStyle/>
        <a:p>
          <a:r>
            <a:rPr lang="ru-RU" sz="2800" dirty="0" smtClean="0">
              <a:latin typeface="Arial" panose="020B0604020202020204" pitchFamily="34" charset="0"/>
              <a:cs typeface="Arial" panose="020B0604020202020204" pitchFamily="34" charset="0"/>
            </a:rPr>
            <a:t>создать условия для воспитания у старших дошкольников патриотизма, любви к Родине, чувства гордости за победу Советских солдат над фашистской армией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FBC230-B6C9-4E31-8C53-E298917FF943}" type="parTrans" cxnId="{391B65F7-B28E-4E78-B6C7-A27B080B1B76}">
      <dgm:prSet/>
      <dgm:spPr/>
      <dgm:t>
        <a:bodyPr/>
        <a:lstStyle/>
        <a:p>
          <a:endParaRPr lang="ru-RU"/>
        </a:p>
      </dgm:t>
    </dgm:pt>
    <dgm:pt modelId="{FD570F8A-9BA0-4BEB-B1D6-D40BDCF0D18C}" type="sibTrans" cxnId="{391B65F7-B28E-4E78-B6C7-A27B080B1B76}">
      <dgm:prSet/>
      <dgm:spPr/>
      <dgm:t>
        <a:bodyPr/>
        <a:lstStyle/>
        <a:p>
          <a:endParaRPr lang="ru-RU"/>
        </a:p>
      </dgm:t>
    </dgm:pt>
    <dgm:pt modelId="{5CA8BD96-6D31-448A-863D-53976838A139}" type="pres">
      <dgm:prSet presAssocID="{58F9BC86-522D-4877-AE97-BE87228688C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235AA5B-8344-4350-BBDC-C48759177043}" type="pres">
      <dgm:prSet presAssocID="{58F9BC86-522D-4877-AE97-BE87228688C8}" presName="Name1" presStyleCnt="0"/>
      <dgm:spPr/>
    </dgm:pt>
    <dgm:pt modelId="{D46513EE-9C0D-4E45-9AA9-82B5B073E4A2}" type="pres">
      <dgm:prSet presAssocID="{58F9BC86-522D-4877-AE97-BE87228688C8}" presName="cycle" presStyleCnt="0"/>
      <dgm:spPr/>
    </dgm:pt>
    <dgm:pt modelId="{CD5C0BDC-5466-4A98-B427-B0BBD21E7407}" type="pres">
      <dgm:prSet presAssocID="{58F9BC86-522D-4877-AE97-BE87228688C8}" presName="srcNode" presStyleLbl="node1" presStyleIdx="0" presStyleCnt="3"/>
      <dgm:spPr/>
    </dgm:pt>
    <dgm:pt modelId="{22A99F84-13C9-4A18-B992-B864BD0AA6BB}" type="pres">
      <dgm:prSet presAssocID="{58F9BC86-522D-4877-AE97-BE87228688C8}" presName="conn" presStyleLbl="parChTrans1D2" presStyleIdx="0" presStyleCnt="1"/>
      <dgm:spPr/>
      <dgm:t>
        <a:bodyPr/>
        <a:lstStyle/>
        <a:p>
          <a:endParaRPr lang="ru-RU"/>
        </a:p>
      </dgm:t>
    </dgm:pt>
    <dgm:pt modelId="{2CDE6E97-6580-491D-A8EE-8655B16FAACF}" type="pres">
      <dgm:prSet presAssocID="{58F9BC86-522D-4877-AE97-BE87228688C8}" presName="extraNode" presStyleLbl="node1" presStyleIdx="0" presStyleCnt="3"/>
      <dgm:spPr/>
    </dgm:pt>
    <dgm:pt modelId="{F692066E-0B99-4048-B91B-03CF280A5E86}" type="pres">
      <dgm:prSet presAssocID="{58F9BC86-522D-4877-AE97-BE87228688C8}" presName="dstNode" presStyleLbl="node1" presStyleIdx="0" presStyleCnt="3"/>
      <dgm:spPr/>
    </dgm:pt>
    <dgm:pt modelId="{87B18ACF-BDF7-4494-9E1C-F36D1013FD10}" type="pres">
      <dgm:prSet presAssocID="{DA96C7CF-FE6A-45E0-9EAD-93CEE749B720}" presName="text_1" presStyleLbl="node1" presStyleIdx="0" presStyleCnt="3" custScaleY="115943" custLinFactNeighborX="916" custLinFactNeighborY="-154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009D1A-0FDD-44D4-BEE7-EC1724B6B88F}" type="pres">
      <dgm:prSet presAssocID="{DA96C7CF-FE6A-45E0-9EAD-93CEE749B720}" presName="accent_1" presStyleCnt="0"/>
      <dgm:spPr/>
    </dgm:pt>
    <dgm:pt modelId="{6E0FD5D2-AE08-4628-9AAA-42B233DE0139}" type="pres">
      <dgm:prSet presAssocID="{DA96C7CF-FE6A-45E0-9EAD-93CEE749B720}" presName="accentRepeatNode" presStyleLbl="solidFgAcc1" presStyleIdx="0" presStyleCnt="3" custLinFactNeighborX="933" custLinFactNeighborY="-13987"/>
      <dgm:spPr/>
    </dgm:pt>
    <dgm:pt modelId="{68C8503B-7CAB-4C3F-BC66-F98B1CC9D300}" type="pres">
      <dgm:prSet presAssocID="{3E73F08A-1417-4D66-A7AD-D00F4CDABCD7}" presName="text_2" presStyleLbl="node1" presStyleIdx="1" presStyleCnt="3" custScaleY="145590" custLinFactNeighborX="-582" custLinFactNeighborY="-197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8DD57E-ACFA-4A6B-8212-69619E2D5150}" type="pres">
      <dgm:prSet presAssocID="{3E73F08A-1417-4D66-A7AD-D00F4CDABCD7}" presName="accent_2" presStyleCnt="0"/>
      <dgm:spPr/>
    </dgm:pt>
    <dgm:pt modelId="{A6F6EFEB-C0D9-4E5B-88E2-57C2BF59B1C6}" type="pres">
      <dgm:prSet presAssocID="{3E73F08A-1417-4D66-A7AD-D00F4CDABCD7}" presName="accentRepeatNode" presStyleLbl="solidFgAcc1" presStyleIdx="1" presStyleCnt="3" custScaleX="111428" custScaleY="116158" custLinFactNeighborX="-3382" custLinFactNeighborY="-15967"/>
      <dgm:spPr/>
    </dgm:pt>
    <dgm:pt modelId="{CA22577D-1907-4735-8DA4-296821CFACE1}" type="pres">
      <dgm:prSet presAssocID="{47AD989B-F539-47E0-A5FC-E744B8C5C002}" presName="text_3" presStyleLbl="node1" presStyleIdx="2" presStyleCnt="3" custScaleX="74427" custScaleY="173399" custLinFactNeighborX="-13144" custLinFactNeighborY="120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5F6B34-854E-4990-B6A4-0DB1385B3C24}" type="pres">
      <dgm:prSet presAssocID="{47AD989B-F539-47E0-A5FC-E744B8C5C002}" presName="accent_3" presStyleCnt="0"/>
      <dgm:spPr/>
    </dgm:pt>
    <dgm:pt modelId="{96621C33-47FF-4223-BB6E-ED1EED8C65C2}" type="pres">
      <dgm:prSet presAssocID="{47AD989B-F539-47E0-A5FC-E744B8C5C002}" presName="accentRepeatNode" presStyleLbl="solidFgAcc1" presStyleIdx="2" presStyleCnt="3" custScaleX="113390" custScaleY="123749" custLinFactNeighborX="2829" custLinFactNeighborY="8273"/>
      <dgm:spPr/>
    </dgm:pt>
  </dgm:ptLst>
  <dgm:cxnLst>
    <dgm:cxn modelId="{0F6FE78A-9B14-48E7-848B-61F44FE8D1AB}" type="presOf" srcId="{58F9BC86-522D-4877-AE97-BE87228688C8}" destId="{5CA8BD96-6D31-448A-863D-53976838A139}" srcOrd="0" destOrd="0" presId="urn:microsoft.com/office/officeart/2008/layout/VerticalCurvedList"/>
    <dgm:cxn modelId="{F602F155-EC78-4C41-BA53-5F8AF4F376F9}" type="presOf" srcId="{BFBA1398-E3DF-41A9-83EF-5641963E7146}" destId="{22A99F84-13C9-4A18-B992-B864BD0AA6BB}" srcOrd="0" destOrd="0" presId="urn:microsoft.com/office/officeart/2008/layout/VerticalCurvedList"/>
    <dgm:cxn modelId="{146CEF69-4564-4AAC-8C75-163CCB214B23}" type="presOf" srcId="{3E73F08A-1417-4D66-A7AD-D00F4CDABCD7}" destId="{68C8503B-7CAB-4C3F-BC66-F98B1CC9D300}" srcOrd="0" destOrd="0" presId="urn:microsoft.com/office/officeart/2008/layout/VerticalCurvedList"/>
    <dgm:cxn modelId="{F18D02F0-5ECA-4912-8680-75FDC7B5539B}" type="presOf" srcId="{DA96C7CF-FE6A-45E0-9EAD-93CEE749B720}" destId="{87B18ACF-BDF7-4494-9E1C-F36D1013FD10}" srcOrd="0" destOrd="0" presId="urn:microsoft.com/office/officeart/2008/layout/VerticalCurvedList"/>
    <dgm:cxn modelId="{7FCB431B-802B-4BB5-95EE-27D8F20EB85F}" srcId="{58F9BC86-522D-4877-AE97-BE87228688C8}" destId="{3E73F08A-1417-4D66-A7AD-D00F4CDABCD7}" srcOrd="1" destOrd="0" parTransId="{C949EACA-ED2A-4929-A6A8-5E050AEFF0B0}" sibTransId="{24D2DD89-73AE-475C-90B5-724289A5A94F}"/>
    <dgm:cxn modelId="{0291B304-3110-4508-BFF2-240E33A2D766}" srcId="{58F9BC86-522D-4877-AE97-BE87228688C8}" destId="{DA96C7CF-FE6A-45E0-9EAD-93CEE749B720}" srcOrd="0" destOrd="0" parTransId="{79CF5B7C-65C9-41E6-B5B5-A975EBF4E5E3}" sibTransId="{BFBA1398-E3DF-41A9-83EF-5641963E7146}"/>
    <dgm:cxn modelId="{F9497782-348F-44C4-928E-7712F11F639A}" type="presOf" srcId="{47AD989B-F539-47E0-A5FC-E744B8C5C002}" destId="{CA22577D-1907-4735-8DA4-296821CFACE1}" srcOrd="0" destOrd="0" presId="urn:microsoft.com/office/officeart/2008/layout/VerticalCurvedList"/>
    <dgm:cxn modelId="{391B65F7-B28E-4E78-B6C7-A27B080B1B76}" srcId="{58F9BC86-522D-4877-AE97-BE87228688C8}" destId="{47AD989B-F539-47E0-A5FC-E744B8C5C002}" srcOrd="2" destOrd="0" parTransId="{E1FBC230-B6C9-4E31-8C53-E298917FF943}" sibTransId="{FD570F8A-9BA0-4BEB-B1D6-D40BDCF0D18C}"/>
    <dgm:cxn modelId="{9946F423-DC87-4DDB-BA71-29019EE3B603}" type="presParOf" srcId="{5CA8BD96-6D31-448A-863D-53976838A139}" destId="{0235AA5B-8344-4350-BBDC-C48759177043}" srcOrd="0" destOrd="0" presId="urn:microsoft.com/office/officeart/2008/layout/VerticalCurvedList"/>
    <dgm:cxn modelId="{79014D79-D3C3-40B9-B36A-4139818B8525}" type="presParOf" srcId="{0235AA5B-8344-4350-BBDC-C48759177043}" destId="{D46513EE-9C0D-4E45-9AA9-82B5B073E4A2}" srcOrd="0" destOrd="0" presId="urn:microsoft.com/office/officeart/2008/layout/VerticalCurvedList"/>
    <dgm:cxn modelId="{CE66EE79-E43D-4E46-846A-FEF8957D8940}" type="presParOf" srcId="{D46513EE-9C0D-4E45-9AA9-82B5B073E4A2}" destId="{CD5C0BDC-5466-4A98-B427-B0BBD21E7407}" srcOrd="0" destOrd="0" presId="urn:microsoft.com/office/officeart/2008/layout/VerticalCurvedList"/>
    <dgm:cxn modelId="{BACD7E81-F339-47AF-AF82-D3DCC2951A04}" type="presParOf" srcId="{D46513EE-9C0D-4E45-9AA9-82B5B073E4A2}" destId="{22A99F84-13C9-4A18-B992-B864BD0AA6BB}" srcOrd="1" destOrd="0" presId="urn:microsoft.com/office/officeart/2008/layout/VerticalCurvedList"/>
    <dgm:cxn modelId="{09E06365-2EC5-4A40-AE89-47DD886B172C}" type="presParOf" srcId="{D46513EE-9C0D-4E45-9AA9-82B5B073E4A2}" destId="{2CDE6E97-6580-491D-A8EE-8655B16FAACF}" srcOrd="2" destOrd="0" presId="urn:microsoft.com/office/officeart/2008/layout/VerticalCurvedList"/>
    <dgm:cxn modelId="{2B4DBACF-4A5E-4943-BB30-2710D36FA1FD}" type="presParOf" srcId="{D46513EE-9C0D-4E45-9AA9-82B5B073E4A2}" destId="{F692066E-0B99-4048-B91B-03CF280A5E86}" srcOrd="3" destOrd="0" presId="urn:microsoft.com/office/officeart/2008/layout/VerticalCurvedList"/>
    <dgm:cxn modelId="{6D705F2B-111D-4821-8D92-BCD198CDC4A2}" type="presParOf" srcId="{0235AA5B-8344-4350-BBDC-C48759177043}" destId="{87B18ACF-BDF7-4494-9E1C-F36D1013FD10}" srcOrd="1" destOrd="0" presId="urn:microsoft.com/office/officeart/2008/layout/VerticalCurvedList"/>
    <dgm:cxn modelId="{C9320D9E-B69A-4FB2-8054-06855D4C7657}" type="presParOf" srcId="{0235AA5B-8344-4350-BBDC-C48759177043}" destId="{3A009D1A-0FDD-44D4-BEE7-EC1724B6B88F}" srcOrd="2" destOrd="0" presId="urn:microsoft.com/office/officeart/2008/layout/VerticalCurvedList"/>
    <dgm:cxn modelId="{CD34C259-C108-4B2F-8FEF-3733E55A656F}" type="presParOf" srcId="{3A009D1A-0FDD-44D4-BEE7-EC1724B6B88F}" destId="{6E0FD5D2-AE08-4628-9AAA-42B233DE0139}" srcOrd="0" destOrd="0" presId="urn:microsoft.com/office/officeart/2008/layout/VerticalCurvedList"/>
    <dgm:cxn modelId="{CBA4AC43-9408-4CD0-AC47-835635A4A6AC}" type="presParOf" srcId="{0235AA5B-8344-4350-BBDC-C48759177043}" destId="{68C8503B-7CAB-4C3F-BC66-F98B1CC9D300}" srcOrd="3" destOrd="0" presId="urn:microsoft.com/office/officeart/2008/layout/VerticalCurvedList"/>
    <dgm:cxn modelId="{52F1109E-997E-45A9-A77B-1CA09D0B08B0}" type="presParOf" srcId="{0235AA5B-8344-4350-BBDC-C48759177043}" destId="{408DD57E-ACFA-4A6B-8212-69619E2D5150}" srcOrd="4" destOrd="0" presId="urn:microsoft.com/office/officeart/2008/layout/VerticalCurvedList"/>
    <dgm:cxn modelId="{BBF8FB96-AFFA-4020-9009-DC5D9358443E}" type="presParOf" srcId="{408DD57E-ACFA-4A6B-8212-69619E2D5150}" destId="{A6F6EFEB-C0D9-4E5B-88E2-57C2BF59B1C6}" srcOrd="0" destOrd="0" presId="urn:microsoft.com/office/officeart/2008/layout/VerticalCurvedList"/>
    <dgm:cxn modelId="{E3FEA5C6-F9A6-4BB0-9A39-C1E03E5AD2D5}" type="presParOf" srcId="{0235AA5B-8344-4350-BBDC-C48759177043}" destId="{CA22577D-1907-4735-8DA4-296821CFACE1}" srcOrd="5" destOrd="0" presId="urn:microsoft.com/office/officeart/2008/layout/VerticalCurvedList"/>
    <dgm:cxn modelId="{43B952D1-AD71-4777-AFD6-C1D40542D11E}" type="presParOf" srcId="{0235AA5B-8344-4350-BBDC-C48759177043}" destId="{CF5F6B34-854E-4990-B6A4-0DB1385B3C24}" srcOrd="6" destOrd="0" presId="urn:microsoft.com/office/officeart/2008/layout/VerticalCurvedList"/>
    <dgm:cxn modelId="{4F6BE352-44B3-45A4-82F3-5D5CF7592881}" type="presParOf" srcId="{CF5F6B34-854E-4990-B6A4-0DB1385B3C24}" destId="{96621C33-47FF-4223-BB6E-ED1EED8C65C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A99F84-13C9-4A18-B992-B864BD0AA6BB}">
      <dsp:nvSpPr>
        <dsp:cNvPr id="0" name=""/>
        <dsp:cNvSpPr/>
      </dsp:nvSpPr>
      <dsp:spPr>
        <a:xfrm>
          <a:off x="-6358531" y="-980172"/>
          <a:ext cx="7627627" cy="7627627"/>
        </a:xfrm>
        <a:prstGeom prst="blockArc">
          <a:avLst>
            <a:gd name="adj1" fmla="val 18900000"/>
            <a:gd name="adj2" fmla="val 2700000"/>
            <a:gd name="adj3" fmla="val 283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B18ACF-BDF7-4494-9E1C-F36D1013FD10}">
      <dsp:nvSpPr>
        <dsp:cNvPr id="0" name=""/>
        <dsp:cNvSpPr/>
      </dsp:nvSpPr>
      <dsp:spPr>
        <a:xfrm>
          <a:off x="864827" y="300847"/>
          <a:ext cx="10856116" cy="13141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99681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способствовать формированию у детей дошкольного возраста представления о Великой Отечественной войне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4827" y="300847"/>
        <a:ext cx="10856116" cy="1314163"/>
      </dsp:txXfrm>
    </dsp:sp>
    <dsp:sp modelId="{6E0FD5D2-AE08-4628-9AAA-42B233DE0139}">
      <dsp:nvSpPr>
        <dsp:cNvPr id="0" name=""/>
        <dsp:cNvSpPr/>
      </dsp:nvSpPr>
      <dsp:spPr>
        <a:xfrm>
          <a:off x="138855" y="226875"/>
          <a:ext cx="1416820" cy="141682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8C8503B-7CAB-4C3F-BC66-F98B1CC9D300}">
      <dsp:nvSpPr>
        <dsp:cNvPr id="0" name=""/>
        <dsp:cNvSpPr/>
      </dsp:nvSpPr>
      <dsp:spPr>
        <a:xfrm>
          <a:off x="1185273" y="1784536"/>
          <a:ext cx="10444105" cy="165019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99681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подвести детей к пониманию таких нравственных качеств, как доброта, настойчивость, бесстрашие, чувство собственного достоинства, уважительное отношение к ветеранам </a:t>
          </a:r>
          <a:r>
            <a:rPr lang="ru-RU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ВОв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85273" y="1784536"/>
        <a:ext cx="10444105" cy="1650199"/>
      </dsp:txXfrm>
    </dsp:sp>
    <dsp:sp modelId="{A6F6EFEB-C0D9-4E5B-88E2-57C2BF59B1C6}">
      <dsp:nvSpPr>
        <dsp:cNvPr id="0" name=""/>
        <dsp:cNvSpPr/>
      </dsp:nvSpPr>
      <dsp:spPr>
        <a:xfrm>
          <a:off x="408773" y="1784542"/>
          <a:ext cx="1578734" cy="164575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A22577D-1907-4735-8DA4-296821CFACE1}">
      <dsp:nvSpPr>
        <dsp:cNvPr id="0" name=""/>
        <dsp:cNvSpPr/>
      </dsp:nvSpPr>
      <dsp:spPr>
        <a:xfrm>
          <a:off x="795236" y="3688023"/>
          <a:ext cx="8079882" cy="196540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99681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создать условия для воспитания у старших дошкольников патриотизма, любви к Родине, чувства гордости за победу Советских солдат над фашистской армией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5236" y="3688023"/>
        <a:ext cx="8079882" cy="1965402"/>
      </dsp:txXfrm>
    </dsp:sp>
    <dsp:sp modelId="{96621C33-47FF-4223-BB6E-ED1EED8C65C2}">
      <dsp:nvSpPr>
        <dsp:cNvPr id="0" name=""/>
        <dsp:cNvSpPr/>
      </dsp:nvSpPr>
      <dsp:spPr>
        <a:xfrm>
          <a:off x="70862" y="3774388"/>
          <a:ext cx="1606532" cy="175330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41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07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64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137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405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76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546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504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45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352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581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1DAED-15D1-486E-99FC-5FE907BC6859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31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e/1FAIpQLSdhs0mapTzbXpYja8FcqyxWRJErzpl4dSScttRq-F7syRDBiA/viewfor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1048;%20&#1055;&#1054;&#1052;&#1053;&#1048;&#1058;%20&#1052;&#1048;&#1056;%20&#1057;&#1055;&#1040;&#1057;&#1025;&#1053;&#1053;&#1067;&#1049;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9328" y="1852489"/>
            <a:ext cx="1188719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МУНИЦИПАЛЬНЫЙ СЕТЕВОЙ ПРОЕКТ, ПОСВЯЩЕННЫЙ 76-Й ГОДОВЩИНЕ СО ДНЯ ПОБЕДЫ В ВЕЛИКОЙ ОТЕЧЕСТВЕННОЙ ВОЙНЕ, НА ТЕМУ: «И ПОМНИТ МИР СПАСЕННЫЙ!»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66363" y="498764"/>
            <a:ext cx="404552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Утверждаю</a:t>
            </a:r>
            <a:endParaRPr lang="ru-RU" sz="14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Заведующий</a:t>
            </a:r>
            <a:endParaRPr lang="ru-RU" sz="14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МБДОУ «ВЦРР – детский сад №2»</a:t>
            </a:r>
            <a:endParaRPr lang="ru-RU" sz="14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Е.И. Фролова</a:t>
            </a:r>
            <a:endParaRPr lang="ru-RU" sz="1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Приказ №30 от 30.03.2021г.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1" y="1042021"/>
            <a:ext cx="3138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Согласовано </a:t>
            </a:r>
          </a:p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МБУ «ИМК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» Шолоховского района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3964" y="46396"/>
            <a:ext cx="11817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C00000"/>
                </a:solidFill>
              </a:rPr>
              <a:t>Муниципальное бюджетное дошкольное образовательное учреждение «Вешенский центр развития ребенка – детский сад №2»</a:t>
            </a:r>
            <a:endParaRPr lang="ru-RU" sz="2000" i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3964" y="5871657"/>
            <a:ext cx="566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Подготовил музыкальный руководитель</a:t>
            </a:r>
          </a:p>
          <a:p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Лиховидова Софья Михайловна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65917" y="6488668"/>
            <a:ext cx="227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Ст. Вешенская, 2021г.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96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29" y="339987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ВТОРОЙ ЭТАП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2377" y="1151537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016" y="974986"/>
            <a:ext cx="11942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с</a:t>
            </a:r>
            <a:r>
              <a:rPr lang="ru-RU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мотр-конкурс «парад войск»</a:t>
            </a:r>
            <a:endParaRPr lang="ru-RU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016" y="1628590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6237" y="1712808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AutoNum type="arabicPeriod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46523" y="1628590"/>
            <a:ext cx="409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12.04.2021г. – 04.05.2021г.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6237" y="2167783"/>
            <a:ext cx="1143952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 algn="just">
              <a:buAutoNum type="arabicPeriod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Скачать с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Padlet.ru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песню, которую выложит музыкальный руководитель Лиховидова Софья Михайловна;</a:t>
            </a:r>
          </a:p>
          <a:p>
            <a:pPr marL="971550" lvl="1" indent="-514350" algn="just">
              <a:buAutoNum type="arabicPeriod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Научить детей старшего дошкольного возраста маршировать под эту песню;</a:t>
            </a:r>
          </a:p>
          <a:p>
            <a:pPr marL="971550" lvl="1" indent="-514350" algn="just">
              <a:buAutoNum type="arabicPeriod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Записать на видео результаты работы и выложить их на онлайн-доску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Padlet.ru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«И ПОМНИТ МИР СПАСЕННЫЙ»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на официальный сайт своего детского сада.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53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29" y="339987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ТРЕТИЙ ЭТАП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2377" y="1151537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016" y="974986"/>
            <a:ext cx="11942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г</a:t>
            </a:r>
            <a:r>
              <a:rPr lang="ru-RU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олосование за лучшую строевую песню</a:t>
            </a:r>
            <a:endParaRPr lang="ru-RU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016" y="1628590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6237" y="1712808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AutoNum type="arabicPeriod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46523" y="1628590"/>
            <a:ext cx="409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05.05.2021г. – 07.05.2021г.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6237" y="2090255"/>
            <a:ext cx="1143952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Под  видеороликами марша  на платформе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Padlet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будут кнопки «голос» («👍»). Необходимо привлечь коллег, родителей (законных представителей) и попросить проголосовать за понравившейся видеоролик. 7 мая 2021г. Музыкальный руководитель Лиховидова Софья Михайловна и комиссия отдела образования Шолоховского района просмотрят все опубликованные материалы, подсчитают голоса и объявят победителя.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обедителем станет та команда, которая наберет за свое видео большее количество «голосов».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44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3183" y="1270598"/>
            <a:ext cx="118871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БЛАГОДАРИМ ЗА ВНИМАНИЕ!</a:t>
            </a:r>
          </a:p>
          <a:p>
            <a:pPr algn="ctr"/>
            <a:endParaRPr lang="ru-RU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ru-RU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ЖЕЛАЕМ ВСЕМ УДАЧИ!</a:t>
            </a:r>
            <a:endParaRPr lang="ru-RU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17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7042" y="2514600"/>
            <a:ext cx="1117733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Регистрация в проекте по ссылке:</a:t>
            </a:r>
          </a:p>
          <a:p>
            <a:endParaRPr lang="ru-RU" sz="2800" dirty="0" smtClean="0"/>
          </a:p>
          <a:p>
            <a:r>
              <a:rPr lang="en-US" sz="2800" dirty="0">
                <a:hlinkClick r:id="rId2"/>
              </a:rPr>
              <a:t>https://</a:t>
            </a:r>
            <a:r>
              <a:rPr lang="en-US" sz="2800" dirty="0" smtClean="0">
                <a:hlinkClick r:id="rId2"/>
              </a:rPr>
              <a:t>docs.google.com/forms/d/e/1FAIpQLSdhs0mapTzbXpYja8FcqyxWRJErzpl4dSScttRq-F7syRDBiA/viewform</a:t>
            </a:r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2325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6718" y="144869"/>
            <a:ext cx="5586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ПРОБЛЕМА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29350" y="144869"/>
            <a:ext cx="56435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АКТУАЛЬНОСТЬ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6249" y="1017597"/>
            <a:ext cx="546734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Современные дети имеют смутное представление о важнейшем в истории страны празднике – о «Дне победы», о событиях </a:t>
            </a:r>
            <a:r>
              <a:rPr lang="ru-RU" sz="3000" b="0" i="0" dirty="0" err="1" smtClean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ВОв</a:t>
            </a:r>
            <a:r>
              <a:rPr lang="ru-RU" sz="3000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sz="3000" b="0" i="0" dirty="0" smtClean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не испытывают гордости за свой народ и не осознают почему «День Победы» - это праздник памяти и славы. Знания большинства детей поверхностны и носят абстрактный характер.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17455" y="786765"/>
            <a:ext cx="546734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 smtClean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процессе подготовки к празднованию 76-й годовщины со дня победы в </a:t>
            </a:r>
            <a:r>
              <a:rPr lang="ru-RU" sz="3000" dirty="0" err="1" smtClean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ВОв</a:t>
            </a:r>
            <a:r>
              <a:rPr lang="ru-RU" sz="3000" dirty="0" smtClean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возникла идея провести проектную деятельность на тему: «И помнит мир спасенный!», чтобы расширить представления детей об этом дне и создать условия для воспитания гордости за </a:t>
            </a:r>
          </a:p>
          <a:p>
            <a:pPr algn="just"/>
            <a:r>
              <a:rPr lang="ru-RU" sz="3000" dirty="0" smtClean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подвиг </a:t>
            </a:r>
            <a:r>
              <a:rPr lang="ru-RU" sz="3000" dirty="0" err="1" smtClean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</a:t>
            </a:r>
            <a:r>
              <a:rPr lang="ru-RU" sz="3000" dirty="0" smtClean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pPr algn="just"/>
            <a:r>
              <a:rPr lang="ru-RU" sz="3000" dirty="0" err="1" smtClean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ских</a:t>
            </a:r>
            <a:r>
              <a:rPr lang="ru-RU" sz="3000" dirty="0" smtClean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солдат.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48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396" y="270556"/>
            <a:ext cx="61150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СРОКИ РЕАЛИЗАЦИИ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77890" y="344804"/>
            <a:ext cx="55141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УЧАСТНИКИ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53200" y="1151481"/>
            <a:ext cx="546734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едагоги и специалисты дошкольных образовательных учреждений Шолоховского района;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ети подготовительных групп;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одители (законные представители).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6247" y="1845018"/>
            <a:ext cx="54673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Среднесрочный проект (месяц):</a:t>
            </a:r>
          </a:p>
          <a:p>
            <a:pPr algn="ctr"/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с 7 апреля 2021г. по 7 мая 2021г.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396" y="4039835"/>
            <a:ext cx="61150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ВИД ПРОЕКТА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6247" y="4955111"/>
            <a:ext cx="546734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Муниципальный, сетевой, групповой, информационно-творческий, познавательный</a:t>
            </a:r>
          </a:p>
        </p:txBody>
      </p:sp>
    </p:spTree>
    <p:extLst>
      <p:ext uri="{BB962C8B-B14F-4D97-AF65-F5344CB8AC3E}">
        <p14:creationId xmlns:p14="http://schemas.microsoft.com/office/powerpoint/2010/main" val="175449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992" y="606562"/>
            <a:ext cx="72890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ПРОДУКТЫ ПРОЕКТА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0993" y="1236914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Поздравительная видео-открытка с обращением подрастающего поколения к поколению ветеранов Великой Отечественной войны;  </a:t>
            </a:r>
          </a:p>
          <a:p>
            <a:pPr algn="just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Смотр-конкурс «Парад войск» среди детей дошкольных групп ДОУ Шолоховского района;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0992" y="3298427"/>
            <a:ext cx="5586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ЦЕЛЬ ПРОЕКТА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0993" y="4035916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Организовать обращение подрастающего поколения к поколению ветеранов Великой Отечественной войны и сделать видео-открытку, также организовать смотр-конкурс парада среди детей ДОУ Шолоховского района.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04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18356618"/>
              </p:ext>
            </p:extLst>
          </p:nvPr>
        </p:nvGraphicFramePr>
        <p:xfrm>
          <a:off x="235528" y="858209"/>
          <a:ext cx="11720944" cy="5667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201283"/>
            <a:ext cx="121920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3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ЗАДАЧИ ПРОЕКТНОЙ ДЕЯТЕЛЬНОСТИ</a:t>
            </a:r>
            <a:endParaRPr lang="ru-RU" sz="43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0435" y="1405812"/>
            <a:ext cx="8589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А)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9087" y="3112410"/>
            <a:ext cx="8589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Б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)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0435" y="5083188"/>
            <a:ext cx="8589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В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)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70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30" y="159719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ПОДГОТОВИТЕЛЬНЫЙ ЭТАП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3104" y="1081560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Зарегистрироваться на интерактивной онлайн-доске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Padlet.ru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64" t="24028" r="2841" b="4018"/>
          <a:stretch/>
        </p:blipFill>
        <p:spPr>
          <a:xfrm>
            <a:off x="568035" y="1573911"/>
            <a:ext cx="11164595" cy="4688344"/>
          </a:xfrm>
          <a:prstGeom prst="rect">
            <a:avLst/>
          </a:prstGeom>
        </p:spPr>
      </p:pic>
      <p:sp>
        <p:nvSpPr>
          <p:cNvPr id="5" name="Прямоугольник 4">
            <a:hlinkClick r:id="rId3" action="ppaction://hlinkfile"/>
          </p:cNvPr>
          <p:cNvSpPr/>
          <p:nvPr/>
        </p:nvSpPr>
        <p:spPr>
          <a:xfrm>
            <a:off x="872830" y="6307071"/>
            <a:ext cx="9504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  <a:hlinkClick r:id="rId3" action="ppaction://hlinkfile"/>
              </a:rPr>
              <a:t>https://ru.padlet.com/SofyaLikhovidova/d5kuju0v75a6bnd3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00855" y="805214"/>
            <a:ext cx="409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05.04.2021г. – 11.04.2021г.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7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30" y="159719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ПОДГОТОВИТЕЛЬНЫЙ ЭТАП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1106" y="1293843"/>
            <a:ext cx="1131916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2. Набрать команду из 10-15 детей старшего дошкольного возраста;</a:t>
            </a:r>
          </a:p>
          <a:p>
            <a:pPr algn="just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3. Пользуясь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шаблоном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создать визитную карточку команды в виде презентации: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Название вашей команды (исходя из родов войск);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Эмблема команды (ее можно нарисовать в любом графическом редакторе, или просто нарисовать на альбомном листе, сфотографировать или отсканировать, и добавить в визитную карточку). Чужое изображение не используем, давайте уважать авторские права;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Придумать девиз, который будет отражать название команды;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Коллективная фотография команды (дети в костюмах</a:t>
            </a:r>
          </a:p>
          <a:p>
            <a:pPr lvl="1"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или с элементом костюма, указывающим на род войск);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Указать координатора команды.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45527" y="881574"/>
            <a:ext cx="409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05.04.2021г. – 11.04.2021г.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43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29" y="409453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ПОДГОТОВИТЕЛЬНЫЙ ЭТАП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" y="1633008"/>
            <a:ext cx="1176250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4. Разместить свою визитную карточку на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доске «И ПОМНИТ МИР СПАСЕННЫЙ!»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 на официальном сайте своего детского сада. Если у вас возникнут какие-либо трудности с размещением поста на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Padlet.ru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вы можете присылать материалы музыкальному руководителю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Лиховидовой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Софье Михайловне (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Telegram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+7 900 127-73-66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 с пометкой, какой детский сад;</a:t>
            </a:r>
          </a:p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2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2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Обращаем Ваше внимание на то, что все публикации необходимо осуществлять на </a:t>
            </a:r>
            <a:r>
              <a:rPr lang="en-US" sz="2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Padlet.ru</a:t>
            </a:r>
            <a:r>
              <a:rPr lang="ru-RU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на официальном сайте своего детского сада. Также все материалы по данному проекту будут </a:t>
            </a:r>
          </a:p>
          <a:p>
            <a:pPr lvl="1" algn="just"/>
            <a:r>
              <a:rPr lang="ru-RU" sz="2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опубликовываться в сообществе ВЦРР – д/с №2 </a:t>
            </a:r>
          </a:p>
          <a:p>
            <a:pPr lvl="1" algn="just"/>
            <a:r>
              <a:rPr lang="ru-RU" sz="2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социальной сети </a:t>
            </a:r>
            <a:r>
              <a:rPr lang="ru-RU" sz="2400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ВКонтакте</a:t>
            </a:r>
            <a:r>
              <a:rPr lang="ru-RU" sz="2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71208" y="1171343"/>
            <a:ext cx="409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05.04.2021г. – 11.04.2021г.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5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29" y="140612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ПЕРВЫЙ ЭТАП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2377" y="1151537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016" y="764827"/>
            <a:ext cx="119426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о</a:t>
            </a:r>
            <a:r>
              <a:rPr lang="ru-RU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бращение подрастающего поколения к поколению ветеранов </a:t>
            </a:r>
            <a:r>
              <a:rPr lang="ru-RU" sz="32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вов</a:t>
            </a:r>
            <a:r>
              <a:rPr lang="ru-RU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endParaRPr lang="ru-RU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016" y="1628590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6237" y="1712808"/>
            <a:ext cx="1143952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AutoNum type="arabicPeriod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Попросить родителей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законных представителей) тоже зарегистрироваться на онлайн-доске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Padlet.ru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971550" lvl="1" indent="-514350" algn="just">
              <a:buAutoNum type="arabicPeriod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Предложить родителям (законным представителям) сделать вместе с детьми поделку на тему «9 мая», сфотографировать ее и выложить на онлайн-доску.</a:t>
            </a:r>
          </a:p>
          <a:p>
            <a:pPr marL="971550" lvl="1" indent="-514350" algn="just">
              <a:buAutoNum type="arabicPeriod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Детям, с поделками в руках, в виде поздравления или стихотворения обратиться к ветеранам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ВОв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971550" lvl="1" indent="-514350" algn="just">
              <a:buAutoNum type="arabicPeriod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Записать это на видео, выложить на официальный сайт своего сада и на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Padlet.ru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46523" y="1738678"/>
            <a:ext cx="409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12.04.2021г. – 18.04.2021г.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21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825</Words>
  <Application>Microsoft Office PowerPoint</Application>
  <PresentationFormat>Произвольный</PresentationFormat>
  <Paragraphs>103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Софья Лиховидова</dc:creator>
  <cp:lastModifiedBy>Шелемех</cp:lastModifiedBy>
  <cp:revision>34</cp:revision>
  <dcterms:created xsi:type="dcterms:W3CDTF">2021-03-30T09:50:37Z</dcterms:created>
  <dcterms:modified xsi:type="dcterms:W3CDTF">2021-04-01T07:56:37Z</dcterms:modified>
</cp:coreProperties>
</file>