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56" r:id="rId4"/>
    <p:sldId id="271" r:id="rId5"/>
    <p:sldId id="257" r:id="rId6"/>
    <p:sldId id="260" r:id="rId7"/>
    <p:sldId id="264" r:id="rId8"/>
    <p:sldId id="261" r:id="rId9"/>
    <p:sldId id="274" r:id="rId10"/>
    <p:sldId id="279" r:id="rId11"/>
    <p:sldId id="281" r:id="rId12"/>
    <p:sldId id="280" r:id="rId13"/>
    <p:sldId id="275" r:id="rId14"/>
    <p:sldId id="276" r:id="rId15"/>
    <p:sldId id="277" r:id="rId16"/>
    <p:sldId id="278" r:id="rId17"/>
    <p:sldId id="26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44C1FF8-7DBA-4FC2-97BC-AB90B5E88E75}">
          <p14:sldIdLst>
            <p14:sldId id="269"/>
            <p14:sldId id="270"/>
            <p14:sldId id="256"/>
            <p14:sldId id="271"/>
            <p14:sldId id="257"/>
            <p14:sldId id="260"/>
            <p14:sldId id="264"/>
            <p14:sldId id="261"/>
            <p14:sldId id="274"/>
            <p14:sldId id="279"/>
            <p14:sldId id="281"/>
            <p14:sldId id="280"/>
            <p14:sldId id="275"/>
            <p14:sldId id="276"/>
            <p14:sldId id="277"/>
            <p14:sldId id="278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4" autoAdjust="0"/>
    <p:restoredTop sz="94798" autoAdjust="0"/>
  </p:normalViewPr>
  <p:slideViewPr>
    <p:cSldViewPr>
      <p:cViewPr>
        <p:scale>
          <a:sx n="107" d="100"/>
          <a:sy n="107" d="100"/>
        </p:scale>
        <p:origin x="-306" y="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2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834A6-53AC-4CFC-97A2-0470669B3FD4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B0710-E813-4D24-B619-2CCC7D933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E15B7-C831-45E0-986F-6EADB2CA709D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8D0F9-B744-49D8-A00F-830CDD696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94F61-429E-42AA-80DA-B7E19F5558A1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2CE33-AB5C-4F30-811D-00B375036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5718B-D899-4368-9CE8-37498B54B6F2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A4039-4A54-49B0-B397-919DCBCFA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49003-9D15-4C9A-A472-D2D95693100E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88E6B-99F8-4691-9668-87E60270E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62801-616B-49E0-9108-5A64703D701E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8BF85-DAD2-4354-9F72-3E41FF82F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E7108-4CDA-4BB6-AC6D-64BDCDEF1E8C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26146-22ED-4E5F-B78D-32D555DAA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7325B-6AC6-4798-9ADF-7AB8AB56C842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A3FD4-3032-4752-B18C-55A791619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2077E-80C7-473C-BC5D-939F1D90DCD3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4DF08-61BE-42E7-B6BC-738005148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D03B3-962F-4CFC-92D0-270766C18A23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65D1D-F668-42ED-9C57-FC263899D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F867C-1303-43DB-8230-70DC28F196D3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A3DD2-5809-4D41-8358-05A764135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4DD6AC-87F7-47F1-8DBA-BF200EBBAF66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F147E0-F3B2-4B93-9F48-741A769798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g11.nnm.ru/8/5/9/6/4/f4680bb8d00b85ea05b3ba601ad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img11.nnm.ru/6/c/7/7/3/4dc0e0dcfe9ca4d53a556b17c07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amoydelkin.ru/wp-content/uploads/2012/03/verbnitsa-2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0" y="1428736"/>
            <a:ext cx="4429126" cy="3082925"/>
          </a:xfrm>
        </p:spPr>
        <p:txBody>
          <a:bodyPr/>
          <a:lstStyle/>
          <a:p>
            <a:pPr eaLnBrk="1" hangingPunct="1"/>
            <a:r>
              <a:rPr lang="ru-RU" sz="5400" b="1" dirty="0" smtClean="0"/>
              <a:t>«Вербное Воскресение»</a:t>
            </a:r>
          </a:p>
        </p:txBody>
      </p:sp>
      <p:pic>
        <p:nvPicPr>
          <p:cNvPr id="8195" name="Содержимое 3" descr="fd7619990d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57688" y="285750"/>
            <a:ext cx="4500562" cy="5921375"/>
          </a:xfrm>
        </p:spPr>
      </p:pic>
      <p:sp>
        <p:nvSpPr>
          <p:cNvPr id="8197" name="Прямоугольник 5"/>
          <p:cNvSpPr>
            <a:spLocks noChangeArrowheads="1"/>
          </p:cNvSpPr>
          <p:nvPr/>
        </p:nvSpPr>
        <p:spPr bwMode="auto">
          <a:xfrm flipH="1">
            <a:off x="428625" y="1143000"/>
            <a:ext cx="142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8199" name="Прямоугольник 7"/>
          <p:cNvSpPr>
            <a:spLocks noChangeArrowheads="1"/>
          </p:cNvSpPr>
          <p:nvPr/>
        </p:nvSpPr>
        <p:spPr bwMode="auto">
          <a:xfrm>
            <a:off x="3214688" y="6211888"/>
            <a:ext cx="5929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Calibri" pitchFamily="34" charset="0"/>
              </a:rPr>
              <a:t>Вербохлест, бей до слез. Там недалечко красно яечко.</a:t>
            </a:r>
          </a:p>
          <a:p>
            <a:pPr algn="ctr"/>
            <a:r>
              <a:rPr lang="ru-RU" b="1" i="1">
                <a:latin typeface="Calibri" pitchFamily="34" charset="0"/>
              </a:rPr>
              <a:t>Русская приговорка.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6643" y="4077072"/>
            <a:ext cx="1656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Группа№10</a:t>
            </a:r>
            <a:r>
              <a:rPr lang="en-US" dirty="0" smtClean="0"/>
              <a:t> </a:t>
            </a:r>
          </a:p>
          <a:p>
            <a:r>
              <a:rPr lang="ru-RU" dirty="0" smtClean="0"/>
              <a:t>«Пчёлки»</a:t>
            </a:r>
          </a:p>
          <a:p>
            <a:r>
              <a:rPr lang="ru-RU" dirty="0" smtClean="0"/>
              <a:t>Воспитатель:</a:t>
            </a:r>
          </a:p>
          <a:p>
            <a:r>
              <a:rPr lang="ru-RU" dirty="0" err="1" smtClean="0"/>
              <a:t>Щебуняева</a:t>
            </a:r>
            <a:r>
              <a:rPr lang="ru-RU" dirty="0" smtClean="0"/>
              <a:t> Е.С.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Дмитрий\Desktop\IMG-20200412-WA00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3456384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Дмитрий\Desktop\IMG-20200412-WA00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375319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16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митрий\Desktop\IMG-20200411-WA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0768"/>
            <a:ext cx="4896544" cy="44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9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9240"/>
            <a:ext cx="3349854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16832"/>
            <a:ext cx="3456384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04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Дмитрий\Desktop\IMG-20200411-WA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196752"/>
            <a:ext cx="3743883" cy="37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митрий\Desktop\IMG-20200411-WA00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925" y="1232756"/>
            <a:ext cx="3720740" cy="367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0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Дмитрий\Desktop\IMG-20200411-WA0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67240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Дмитрий\Desktop\IMG-20200411-WA0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264" y="1568676"/>
            <a:ext cx="378269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72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Дмитрий\Desktop\IMG-20200411-WA0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09" y="1412776"/>
            <a:ext cx="367240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митрий\Desktop\IMG-20200411-WA00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901" y="1412776"/>
            <a:ext cx="3649724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08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Дмитрий\Desktop\IMG-20200411-WA00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42" y="1772816"/>
            <a:ext cx="3168352" cy="353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Дмитрий\Desktop\IMG-20200411-WA00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97724"/>
            <a:ext cx="3647871" cy="356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73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2582862"/>
          </a:xfrm>
        </p:spPr>
        <p:txBody>
          <a:bodyPr/>
          <a:lstStyle/>
          <a:p>
            <a:r>
              <a:rPr lang="en-US" sz="5400" b="1" i="1" dirty="0" smtClean="0"/>
              <a:t/>
            </a:r>
            <a:br>
              <a:rPr lang="en-US" sz="5400" b="1" i="1" dirty="0" smtClean="0"/>
            </a:br>
            <a:r>
              <a:rPr lang="en-US" sz="5400" b="1" i="1" dirty="0"/>
              <a:t/>
            </a:r>
            <a:br>
              <a:rPr lang="en-US" sz="5400" b="1" i="1" dirty="0"/>
            </a:br>
            <a:r>
              <a:rPr lang="ru-RU" sz="5400" b="1" i="1" dirty="0" smtClean="0"/>
              <a:t>Спасибо за внимание!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539552" y="6093296"/>
            <a:ext cx="8229600" cy="121419"/>
          </a:xfrm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Верба</a:t>
            </a:r>
            <a:endParaRPr lang="ru-RU" dirty="0"/>
          </a:p>
        </p:txBody>
      </p:sp>
      <p:pic>
        <p:nvPicPr>
          <p:cNvPr id="4" name="Объект 3" descr="картинка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104456" cy="380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ртинка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3960440" cy="3800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173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 flipH="1" flipV="1">
            <a:off x="9644063" y="3600450"/>
            <a:ext cx="714375" cy="2571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3" y="285750"/>
            <a:ext cx="4357687" cy="535305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На Руси, как снег растает,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и в природе - тишина.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Первой верба оживает,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безыскусна и нежна.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Перед Пасхой, в воскресенье,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в церковь с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</a:rPr>
              <a:t>вербочкой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 идут,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После водоосвященья окропить ее несут.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И хвалебным песнопеньем,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со святынею в руках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Молят о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</a:rPr>
              <a:t>благословеньи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с покаянием в сердцах.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i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2" name="Рисунок 3" descr="tempusfugit_Vintage-Easter_Mini (6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336635">
            <a:off x="482600" y="4940300"/>
            <a:ext cx="3211513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4" descr="0a0cc4d572792e994c1aef3a3aa2a845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3250" y="142875"/>
            <a:ext cx="463232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Кукла Вербница</a:t>
            </a:r>
            <a:endParaRPr lang="ru-RU" dirty="0"/>
          </a:p>
        </p:txBody>
      </p:sp>
      <p:pic>
        <p:nvPicPr>
          <p:cNvPr id="4" name="Объект 3" descr="кукла вербница 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3"/>
            <a:ext cx="3744415" cy="417589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860032" y="1052737"/>
            <a:ext cx="38884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Символ  </a:t>
            </a:r>
            <a:r>
              <a:rPr lang="ru-RU" b="1" dirty="0">
                <a:solidFill>
                  <a:prstClr val="black"/>
                </a:solidFill>
              </a:rPr>
              <a:t>жизни </a:t>
            </a:r>
            <a:r>
              <a:rPr lang="ru-RU" b="1" dirty="0" smtClean="0">
                <a:solidFill>
                  <a:prstClr val="black"/>
                </a:solidFill>
              </a:rPr>
              <a:t>и возрождения</a:t>
            </a:r>
            <a:r>
              <a:rPr lang="ru-RU" dirty="0">
                <a:solidFill>
                  <a:prstClr val="black"/>
                </a:solidFill>
              </a:rPr>
              <a:t>. Изготовление этой куклы считалось таким же </a:t>
            </a:r>
            <a:r>
              <a:rPr lang="ru-RU" dirty="0" smtClean="0">
                <a:solidFill>
                  <a:prstClr val="black"/>
                </a:solidFill>
              </a:rPr>
              <a:t>обязательным </a:t>
            </a:r>
            <a:r>
              <a:rPr lang="ru-RU" dirty="0">
                <a:solidFill>
                  <a:prstClr val="black"/>
                </a:solidFill>
              </a:rPr>
              <a:t>занятием перед Пасхой, как и роспись яиц. </a:t>
            </a:r>
            <a:endParaRPr lang="ru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502618"/>
              </p:ext>
            </p:extLst>
          </p:nvPr>
        </p:nvGraphicFramePr>
        <p:xfrm>
          <a:off x="5076056" y="2636912"/>
          <a:ext cx="3168352" cy="3427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8352"/>
              </a:tblGrid>
              <a:tr h="34272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400" dirty="0">
                          <a:effectLst/>
                        </a:rPr>
                        <a:t>С вербным воскресеньем поздравляем,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Всех благ мы от души желаем!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Пусть мысли чище станут, и светлей,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А люди искренней, добрей!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Пусть череда счастливых лет,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Составит светлых дней букет!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Пусть счастье, словно мотылек,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С цветка порхает на цветок!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Пусть каждый промелькнувший миг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Осветит солнца яркий блик,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А каждый пробежавший час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400" dirty="0">
                          <a:effectLst/>
                        </a:rPr>
                        <a:t> Пусть станет праздником для Вас!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78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-46038"/>
            <a:ext cx="8229600" cy="4603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5" name="Содержимое 5" descr="17098_image200x1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57875" y="4572000"/>
            <a:ext cx="3078163" cy="2062163"/>
          </a:xfrm>
        </p:spPr>
      </p:pic>
      <p:sp>
        <p:nvSpPr>
          <p:cNvPr id="3076" name="Прямоугольник 3"/>
          <p:cNvSpPr>
            <a:spLocks noChangeArrowheads="1"/>
          </p:cNvSpPr>
          <p:nvPr/>
        </p:nvSpPr>
        <p:spPr bwMode="auto">
          <a:xfrm>
            <a:off x="5214938" y="0"/>
            <a:ext cx="392906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latin typeface="Calibri" pitchFamily="34" charset="0"/>
              </a:rPr>
              <a:t>В последнее воскресенье перед Пасхой, согласно православному календарю, Господь вошел в Иерусалим. </a:t>
            </a:r>
          </a:p>
          <a:p>
            <a:pPr algn="ctr">
              <a:defRPr/>
            </a:pPr>
            <a:r>
              <a:rPr lang="ru-RU" sz="2800" b="1" i="1" dirty="0">
                <a:latin typeface="Calibri" pitchFamily="34" charset="0"/>
              </a:rPr>
              <a:t>На Руси этот праздник называют </a:t>
            </a:r>
          </a:p>
          <a:p>
            <a:pPr algn="ctr">
              <a:defRPr/>
            </a:pPr>
            <a:r>
              <a:rPr lang="ru-RU" sz="3600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Вербным воскресеньем</a:t>
            </a: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3077" name="Рисунок 6" descr="d8952e2998f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571500"/>
            <a:ext cx="5154613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43238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7" name="Содержимое 4" descr="Денисенко О. Вербное воскресени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214313"/>
            <a:ext cx="3260725" cy="5311775"/>
          </a:xfrm>
        </p:spPr>
      </p:pic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3571875" y="500063"/>
            <a:ext cx="51435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Calibri" pitchFamily="34" charset="0"/>
              </a:rPr>
              <a:t>В церквях в этот день проводятся </a:t>
            </a:r>
          </a:p>
          <a:p>
            <a:pPr algn="ctr"/>
            <a:r>
              <a:rPr lang="ru-RU" sz="3200" b="1">
                <a:latin typeface="Calibri" pitchFamily="34" charset="0"/>
              </a:rPr>
              <a:t>всенощные бдения:</a:t>
            </a:r>
          </a:p>
          <a:p>
            <a:pPr algn="ctr"/>
            <a:r>
              <a:rPr lang="ru-RU" sz="3200" b="1">
                <a:latin typeface="Calibri" pitchFamily="34" charset="0"/>
              </a:rPr>
              <a:t> прихожане молятся, </a:t>
            </a:r>
          </a:p>
          <a:p>
            <a:pPr algn="ctr"/>
            <a:r>
              <a:rPr lang="ru-RU" sz="3200" b="1">
                <a:latin typeface="Calibri" pitchFamily="34" charset="0"/>
              </a:rPr>
              <a:t>как бы встречая Господа, держа в руках ветки вербы, </a:t>
            </a:r>
          </a:p>
          <a:p>
            <a:pPr algn="ctr"/>
            <a:r>
              <a:rPr lang="ru-RU" sz="3200" b="1">
                <a:latin typeface="Calibri" pitchFamily="34" charset="0"/>
              </a:rPr>
              <a:t>цветы и горящие свечи. </a:t>
            </a: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5" y="4572000"/>
            <a:ext cx="5072063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71863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1" name="Содержимое 4" descr="d931f6f49b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3429000"/>
            <a:ext cx="4286250" cy="3214688"/>
          </a:xfrm>
        </p:spPr>
      </p:pic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4643438" y="357188"/>
            <a:ext cx="428625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Calibri" pitchFamily="34" charset="0"/>
              </a:rPr>
              <a:t>В конце службы верба освящается святой водой.</a:t>
            </a:r>
          </a:p>
          <a:p>
            <a:pPr algn="ctr"/>
            <a:r>
              <a:rPr lang="ru-RU" b="1">
                <a:latin typeface="Calibri" pitchFamily="34" charset="0"/>
              </a:rPr>
              <a:t> </a:t>
            </a:r>
          </a:p>
        </p:txBody>
      </p:sp>
      <p:pic>
        <p:nvPicPr>
          <p:cNvPr id="7173" name="Рисунок 4" descr="Blonskaya_Verbn_voskr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214313"/>
            <a:ext cx="4202113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Прямоугольник 5"/>
          <p:cNvSpPr>
            <a:spLocks noChangeArrowheads="1"/>
          </p:cNvSpPr>
          <p:nvPr/>
        </p:nvSpPr>
        <p:spPr bwMode="auto">
          <a:xfrm>
            <a:off x="0" y="4500563"/>
            <a:ext cx="4572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Считается, что верба обладает огромной целительной силой и помогает избавиться от всего плохого, </a:t>
            </a:r>
          </a:p>
          <a:p>
            <a:pPr algn="ctr"/>
            <a:r>
              <a:rPr lang="ru-RU" b="1">
                <a:latin typeface="Calibri" pitchFamily="34" charset="0"/>
              </a:rPr>
              <a:t>что скопилось в доме за год. </a:t>
            </a:r>
          </a:p>
          <a:p>
            <a:pPr algn="ctr"/>
            <a:r>
              <a:rPr lang="ru-RU" b="1">
                <a:latin typeface="Calibri" pitchFamily="34" charset="0"/>
              </a:rPr>
              <a:t>Освященные вербы принято хранить в доме весь год рядом с иконами.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57188" y="1785938"/>
            <a:ext cx="3829050" cy="3082925"/>
          </a:xfrm>
        </p:spPr>
        <p:txBody>
          <a:bodyPr/>
          <a:lstStyle/>
          <a:p>
            <a:pPr eaLnBrk="1" hangingPunct="1"/>
            <a:r>
              <a:rPr lang="ru-RU" sz="4000" smtClean="0"/>
              <a:t>Верба хлыст,</a:t>
            </a:r>
            <a:br>
              <a:rPr lang="ru-RU" sz="4000" smtClean="0"/>
            </a:br>
            <a:r>
              <a:rPr lang="ru-RU" sz="4000" smtClean="0"/>
              <a:t> Бей до слез. </a:t>
            </a:r>
            <a:br>
              <a:rPr lang="ru-RU" sz="4000" smtClean="0"/>
            </a:br>
            <a:r>
              <a:rPr lang="ru-RU" sz="4000" smtClean="0"/>
              <a:t>Не я бью, </a:t>
            </a:r>
            <a:br>
              <a:rPr lang="ru-RU" sz="4000" smtClean="0"/>
            </a:br>
            <a:r>
              <a:rPr lang="ru-RU" sz="4000" smtClean="0"/>
              <a:t>Верба бьёт. </a:t>
            </a:r>
            <a:br>
              <a:rPr lang="ru-RU" sz="4000" smtClean="0"/>
            </a:br>
            <a:r>
              <a:rPr lang="ru-RU" sz="4000" smtClean="0"/>
              <a:t>Будь здоров </a:t>
            </a:r>
            <a:br>
              <a:rPr lang="ru-RU" sz="4000" smtClean="0"/>
            </a:br>
            <a:r>
              <a:rPr lang="ru-RU" sz="4000" smtClean="0"/>
              <a:t>Как верба.</a:t>
            </a:r>
          </a:p>
        </p:txBody>
      </p:sp>
      <p:pic>
        <p:nvPicPr>
          <p:cNvPr id="8195" name="Содержимое 3" descr="fd7619990d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57688" y="285750"/>
            <a:ext cx="4500562" cy="5921375"/>
          </a:xfrm>
        </p:spPr>
      </p:pic>
      <p:sp>
        <p:nvSpPr>
          <p:cNvPr id="8196" name="Прямоугольник 4"/>
          <p:cNvSpPr>
            <a:spLocks noChangeArrowheads="1"/>
          </p:cNvSpPr>
          <p:nvPr/>
        </p:nvSpPr>
        <p:spPr bwMode="auto">
          <a:xfrm>
            <a:off x="214313" y="214313"/>
            <a:ext cx="4000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Самым главным обычаем этого праздника является хлестание  вербой своих детей старшим из семьи с определенными словами:</a:t>
            </a:r>
          </a:p>
        </p:txBody>
      </p:sp>
      <p:sp>
        <p:nvSpPr>
          <p:cNvPr id="8197" name="Прямоугольник 5"/>
          <p:cNvSpPr>
            <a:spLocks noChangeArrowheads="1"/>
          </p:cNvSpPr>
          <p:nvPr/>
        </p:nvSpPr>
        <p:spPr bwMode="auto">
          <a:xfrm flipH="1">
            <a:off x="428625" y="1143000"/>
            <a:ext cx="142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8198" name="Прямоугольник 6"/>
          <p:cNvSpPr>
            <a:spLocks noChangeArrowheads="1"/>
          </p:cNvSpPr>
          <p:nvPr/>
        </p:nvSpPr>
        <p:spPr bwMode="auto">
          <a:xfrm>
            <a:off x="142875" y="5357813"/>
            <a:ext cx="3929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Делалось это для того, чтобы дети были здоровыми и послушными.</a:t>
            </a:r>
          </a:p>
        </p:txBody>
      </p:sp>
      <p:sp>
        <p:nvSpPr>
          <p:cNvPr id="8199" name="Прямоугольник 7"/>
          <p:cNvSpPr>
            <a:spLocks noChangeArrowheads="1"/>
          </p:cNvSpPr>
          <p:nvPr/>
        </p:nvSpPr>
        <p:spPr bwMode="auto">
          <a:xfrm>
            <a:off x="3214688" y="6211888"/>
            <a:ext cx="5929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Calibri" pitchFamily="34" charset="0"/>
              </a:rPr>
              <a:t>Вербохлест, бей до слез. Там недалечко красно яечко.</a:t>
            </a:r>
          </a:p>
          <a:p>
            <a:pPr algn="ctr"/>
            <a:r>
              <a:rPr lang="ru-RU" b="1" i="1">
                <a:latin typeface="Calibri" pitchFamily="34" charset="0"/>
              </a:rPr>
              <a:t>Русская приговорка.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Рисунки наших детей  «Веточки вербы»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Дмитрий\Desktop\IMG-20200411-WA00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403244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Дмитрий\Desktop\IMG-20200411-WA00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396044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67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263</Words>
  <Application>Microsoft Office PowerPoint</Application>
  <PresentationFormat>Экран (4:3)</PresentationFormat>
  <Paragraphs>45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«Вербное Воскресение»</vt:lpstr>
      <vt:lpstr>Верба</vt:lpstr>
      <vt:lpstr>Презентация PowerPoint</vt:lpstr>
      <vt:lpstr>Кукла Вербница</vt:lpstr>
      <vt:lpstr>Презентация PowerPoint</vt:lpstr>
      <vt:lpstr>Презентация PowerPoint</vt:lpstr>
      <vt:lpstr>Презентация PowerPoint</vt:lpstr>
      <vt:lpstr>Верба хлыст,  Бей до слез.  Не я бью,  Верба бьёт.  Будь здоров  Как верба.</vt:lpstr>
      <vt:lpstr>Рисунки наших детей  «Веточки вербы»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25</cp:revision>
  <dcterms:created xsi:type="dcterms:W3CDTF">2010-11-30T10:34:43Z</dcterms:created>
  <dcterms:modified xsi:type="dcterms:W3CDTF">2020-04-12T15:15:10Z</dcterms:modified>
</cp:coreProperties>
</file>