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77" r:id="rId2"/>
    <p:sldId id="303" r:id="rId3"/>
    <p:sldId id="304" r:id="rId4"/>
    <p:sldId id="305" r:id="rId5"/>
    <p:sldId id="256" r:id="rId6"/>
    <p:sldId id="288" r:id="rId7"/>
    <p:sldId id="280" r:id="rId8"/>
    <p:sldId id="287" r:id="rId9"/>
    <p:sldId id="259" r:id="rId10"/>
    <p:sldId id="306" r:id="rId11"/>
    <p:sldId id="268" r:id="rId12"/>
    <p:sldId id="289" r:id="rId13"/>
    <p:sldId id="260" r:id="rId14"/>
    <p:sldId id="290" r:id="rId15"/>
    <p:sldId id="262" r:id="rId16"/>
    <p:sldId id="291" r:id="rId17"/>
    <p:sldId id="279" r:id="rId18"/>
    <p:sldId id="292" r:id="rId19"/>
    <p:sldId id="264" r:id="rId20"/>
    <p:sldId id="293" r:id="rId21"/>
    <p:sldId id="276" r:id="rId22"/>
    <p:sldId id="297" r:id="rId23"/>
    <p:sldId id="274" r:id="rId24"/>
    <p:sldId id="298" r:id="rId25"/>
    <p:sldId id="285" r:id="rId26"/>
    <p:sldId id="299" r:id="rId27"/>
    <p:sldId id="310" r:id="rId28"/>
    <p:sldId id="301" r:id="rId29"/>
    <p:sldId id="284" r:id="rId30"/>
    <p:sldId id="300" r:id="rId31"/>
    <p:sldId id="281" r:id="rId32"/>
    <p:sldId id="307" r:id="rId33"/>
    <p:sldId id="308" r:id="rId34"/>
    <p:sldId id="309" r:id="rId35"/>
    <p:sldId id="265"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91464-3C7F-4F51-A6CF-523C25905D6C}" type="datetimeFigureOut">
              <a:rPr lang="ru-RU" smtClean="0"/>
              <a:pPr/>
              <a:t>12.06.2018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BAEFD-D337-4C73-A0AC-AE092108227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1CD1F0F2-DC5E-4A37-9000-A123A98EA413}" type="datetimeFigureOut">
              <a:rPr lang="ru-RU" smtClean="0"/>
              <a:pPr/>
              <a:t>12.06.2018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C923C2FA-5341-4A4F-9A6A-474083AC0249}"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slow" advClick="0"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CD1F0F2-DC5E-4A37-9000-A123A98EA413}" type="datetimeFigureOut">
              <a:rPr lang="ru-RU" smtClean="0"/>
              <a:pPr/>
              <a:t>12.06.2018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3C2FA-5341-4A4F-9A6A-474083AC0249}" type="slidenum">
              <a:rPr lang="ru-RU" smtClean="0"/>
              <a:pPr/>
              <a:t>‹#›</a:t>
            </a:fld>
            <a:endParaRPr lang="ru-RU"/>
          </a:p>
        </p:txBody>
      </p:sp>
    </p:spTree>
  </p:cSld>
  <p:clrMapOvr>
    <a:masterClrMapping/>
  </p:clrMapOvr>
  <p:transition spd="slow"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CD1F0F2-DC5E-4A37-9000-A123A98EA413}" type="datetimeFigureOut">
              <a:rPr lang="ru-RU" smtClean="0"/>
              <a:pPr/>
              <a:t>12.06.2018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3C2FA-5341-4A4F-9A6A-474083AC0249}" type="slidenum">
              <a:rPr lang="ru-RU" smtClean="0"/>
              <a:pPr/>
              <a:t>‹#›</a:t>
            </a:fld>
            <a:endParaRPr lang="ru-RU"/>
          </a:p>
        </p:txBody>
      </p:sp>
    </p:spTree>
  </p:cSld>
  <p:clrMapOvr>
    <a:masterClrMapping/>
  </p:clrMapOvr>
  <p:transition spd="slow" advClick="0"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1CD1F0F2-DC5E-4A37-9000-A123A98EA413}" type="datetimeFigureOut">
              <a:rPr lang="ru-RU" smtClean="0"/>
              <a:pPr/>
              <a:t>12.06.2018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3C2FA-5341-4A4F-9A6A-474083AC0249}"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CD1F0F2-DC5E-4A37-9000-A123A98EA413}" type="datetimeFigureOut">
              <a:rPr lang="ru-RU" smtClean="0"/>
              <a:pPr/>
              <a:t>12.06.2018</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C923C2FA-5341-4A4F-9A6A-474083AC024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slow" advClick="0"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CD1F0F2-DC5E-4A37-9000-A123A98EA413}" type="datetimeFigureOut">
              <a:rPr lang="ru-RU" smtClean="0"/>
              <a:pPr/>
              <a:t>12.06.2018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23C2FA-5341-4A4F-9A6A-474083AC0249}"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advClick="0"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1CD1F0F2-DC5E-4A37-9000-A123A98EA413}" type="datetimeFigureOut">
              <a:rPr lang="ru-RU" smtClean="0"/>
              <a:pPr/>
              <a:t>12.06.2018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23C2FA-5341-4A4F-9A6A-474083AC0249}"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advClick="0"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CD1F0F2-DC5E-4A37-9000-A123A98EA413}" type="datetimeFigureOut">
              <a:rPr lang="ru-RU" smtClean="0"/>
              <a:pPr/>
              <a:t>12.06.2018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23C2FA-5341-4A4F-9A6A-474083AC0249}" type="slidenum">
              <a:rPr lang="ru-RU" smtClean="0"/>
              <a:pPr/>
              <a:t>‹#›</a:t>
            </a:fld>
            <a:endParaRPr lang="ru-RU"/>
          </a:p>
        </p:txBody>
      </p:sp>
    </p:spTree>
  </p:cSld>
  <p:clrMapOvr>
    <a:masterClrMapping/>
  </p:clrMapOvr>
  <p:transition spd="slow" advClick="0"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D1F0F2-DC5E-4A37-9000-A123A98EA413}" type="datetimeFigureOut">
              <a:rPr lang="ru-RU" smtClean="0"/>
              <a:pPr/>
              <a:t>12.06.2018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23C2FA-5341-4A4F-9A6A-474083AC0249}" type="slidenum">
              <a:rPr lang="ru-RU" smtClean="0"/>
              <a:pPr/>
              <a:t>‹#›</a:t>
            </a:fld>
            <a:endParaRPr lang="ru-RU"/>
          </a:p>
        </p:txBody>
      </p:sp>
    </p:spTree>
  </p:cSld>
  <p:clrMapOvr>
    <a:masterClrMapping/>
  </p:clrMapOvr>
  <p:transition spd="slow" advClick="0"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CD1F0F2-DC5E-4A37-9000-A123A98EA413}" type="datetimeFigureOut">
              <a:rPr lang="ru-RU" smtClean="0"/>
              <a:pPr/>
              <a:t>12.06.2018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23C2FA-5341-4A4F-9A6A-474083AC0249}"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advClick="0"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CD1F0F2-DC5E-4A37-9000-A123A98EA413}" type="datetimeFigureOut">
              <a:rPr lang="ru-RU" smtClean="0"/>
              <a:pPr/>
              <a:t>12.06.2018</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C923C2FA-5341-4A4F-9A6A-474083AC0249}"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transition spd="slow" advClick="0"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CD1F0F2-DC5E-4A37-9000-A123A98EA413}" type="datetimeFigureOut">
              <a:rPr lang="ru-RU" smtClean="0"/>
              <a:pPr/>
              <a:t>12.06.2018</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923C2FA-5341-4A4F-9A6A-474083AC024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Click="0" advTm="5000">
    <p:fad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Documents%20and%20Settings\Admin\&#1052;&#1086;&#1080;%20&#1076;&#1086;&#1082;&#1091;&#1084;&#1077;&#1085;&#1090;&#1099;\&#1076;&#1083;&#1103;%20&#1074;&#1080;&#1088;&#1090;&#1091;&#1072;&#1083;&#1100;&#1085;&#1086;&#1081;%20&#1101;&#1082;&#1089;&#1082;&#1091;&#1088;&#1089;&#1080;&#1080;\&#1092;&#1077;&#1089;&#1090;&#1080;&#1074;&#1072;&#1083;&#1100;%20.mp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5400" b="1" dirty="0" smtClean="0">
                <a:latin typeface="Times New Roman" pitchFamily="18" charset="0"/>
                <a:cs typeface="Times New Roman" pitchFamily="18" charset="0"/>
              </a:rPr>
              <a:t>Виртуальная экскурсия по станице Вёшенской</a:t>
            </a:r>
            <a:endParaRPr lang="ru-RU" sz="5400" b="1" dirty="0">
              <a:latin typeface="Times New Roman" pitchFamily="18" charset="0"/>
              <a:cs typeface="Times New Roman" pitchFamily="18" charset="0"/>
            </a:endParaRPr>
          </a:p>
        </p:txBody>
      </p:sp>
      <p:pic>
        <p:nvPicPr>
          <p:cNvPr id="4" name="фестиваль .mp3">
            <a:hlinkClick r:id="" action="ppaction://media"/>
          </p:cNvPr>
          <p:cNvPicPr>
            <a:picLocks noRot="1" noChangeAspect="1"/>
          </p:cNvPicPr>
          <p:nvPr>
            <a:audioFile r:link="rId1"/>
          </p:nvPr>
        </p:nvPicPr>
        <p:blipFill>
          <a:blip r:embed="rId3" cstate="print"/>
          <a:stretch>
            <a:fillRect/>
          </a:stretch>
        </p:blipFill>
        <p:spPr>
          <a:xfrm>
            <a:off x="251520" y="6309320"/>
            <a:ext cx="304800" cy="304800"/>
          </a:xfrm>
          <a:prstGeom prst="rect">
            <a:avLst/>
          </a:prstGeom>
        </p:spPr>
      </p:pic>
      <p:sp>
        <p:nvSpPr>
          <p:cNvPr id="5" name="Подзаголовок 2"/>
          <p:cNvSpPr>
            <a:spLocks noGrp="1"/>
          </p:cNvSpPr>
          <p:nvPr/>
        </p:nvSpPr>
        <p:spPr bwMode="auto">
          <a:xfrm>
            <a:off x="3500430" y="5786454"/>
            <a:ext cx="5286412"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defRPr/>
            </a:pPr>
            <a:r>
              <a:rPr lang="ru-RU" sz="2000" b="1" dirty="0" smtClean="0">
                <a:solidFill>
                  <a:srgbClr val="FF0000"/>
                </a:solidFill>
                <a:latin typeface="Times New Roman" pitchFamily="18" charset="0"/>
                <a:cs typeface="Times New Roman" pitchFamily="18" charset="0"/>
              </a:rPr>
              <a:t>Выполнила воспитатель: </a:t>
            </a:r>
            <a:r>
              <a:rPr lang="ru-RU" sz="2000" b="1" dirty="0" err="1" smtClean="0">
                <a:solidFill>
                  <a:srgbClr val="FF0000"/>
                </a:solidFill>
                <a:latin typeface="Times New Roman" pitchFamily="18" charset="0"/>
                <a:cs typeface="Times New Roman" pitchFamily="18" charset="0"/>
              </a:rPr>
              <a:t>Эпатова</a:t>
            </a:r>
            <a:r>
              <a:rPr lang="ru-RU" sz="2000" b="1" dirty="0" smtClean="0">
                <a:solidFill>
                  <a:srgbClr val="FF0000"/>
                </a:solidFill>
                <a:latin typeface="Times New Roman" pitchFamily="18" charset="0"/>
                <a:cs typeface="Times New Roman" pitchFamily="18" charset="0"/>
              </a:rPr>
              <a:t> Е.Н</a:t>
            </a:r>
            <a:endParaRPr lang="ru-RU" sz="2000" b="1" dirty="0">
              <a:solidFill>
                <a:srgbClr val="FF0000"/>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27584" y="1052736"/>
            <a:ext cx="7772400" cy="4572000"/>
          </a:xfrm>
        </p:spPr>
        <p:txBody>
          <a:bodyPr>
            <a:noAutofit/>
          </a:bodyPr>
          <a:lstStyle/>
          <a:p>
            <a:pPr algn="ctr">
              <a:lnSpc>
                <a:spcPct val="120000"/>
              </a:lnSpc>
              <a:buNone/>
            </a:pPr>
            <a:r>
              <a:rPr lang="ru-RU" sz="2800" dirty="0" smtClean="0">
                <a:solidFill>
                  <a:srgbClr val="FF0000"/>
                </a:solidFill>
                <a:latin typeface="Times New Roman" pitchFamily="18" charset="0"/>
                <a:cs typeface="Times New Roman" pitchFamily="18" charset="0"/>
              </a:rPr>
              <a:t>Много миль бежит величественный тихий Дон, торопясь в край Вёшенской – край Шолоховский! </a:t>
            </a:r>
            <a:endParaRPr lang="ru-RU" sz="2800" dirty="0" smtClean="0">
              <a:solidFill>
                <a:srgbClr val="FF0000"/>
              </a:solidFill>
              <a:latin typeface="Times New Roman" pitchFamily="18" charset="0"/>
              <a:cs typeface="Times New Roman" pitchFamily="18" charset="0"/>
            </a:endParaRPr>
          </a:p>
          <a:p>
            <a:pPr algn="ctr">
              <a:lnSpc>
                <a:spcPct val="120000"/>
              </a:lnSpc>
              <a:buNone/>
            </a:pPr>
            <a:r>
              <a:rPr lang="ru-RU" sz="2800" dirty="0" smtClean="0">
                <a:solidFill>
                  <a:srgbClr val="FF0000"/>
                </a:solidFill>
                <a:latin typeface="Times New Roman" pitchFamily="18" charset="0"/>
                <a:cs typeface="Times New Roman" pitchFamily="18" charset="0"/>
              </a:rPr>
              <a:t>Щедро </a:t>
            </a:r>
            <a:r>
              <a:rPr lang="ru-RU" sz="2800" dirty="0" smtClean="0">
                <a:solidFill>
                  <a:srgbClr val="FF0000"/>
                </a:solidFill>
                <a:latin typeface="Times New Roman" pitchFamily="18" charset="0"/>
                <a:cs typeface="Times New Roman" pitchFamily="18" charset="0"/>
              </a:rPr>
              <a:t>отдаёт он свои воды прибрежным лугам, заливая их весной, чтобы поднялись на них сочные травы, яркие цветы, чтобы душистый нектар напоил насекомых, чтобы крылатыми цветками порхали бабочки, наполнялся воздух голосами птиц и жужжанием пчёл.</a:t>
            </a:r>
          </a:p>
          <a:p>
            <a:endParaRPr lang="ru-RU" sz="2800" dirty="0"/>
          </a:p>
        </p:txBody>
      </p:sp>
    </p:spTree>
  </p:cSld>
  <p:clrMapOvr>
    <a:masterClrMapping/>
  </p:clrMapOvr>
  <p:transition spd="slow" advClick="0" advTm="5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панорама Дона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27584" y="692696"/>
            <a:ext cx="7772400" cy="5976664"/>
          </a:xfrm>
        </p:spPr>
        <p:txBody>
          <a:bodyPr>
            <a:normAutofit fontScale="62500" lnSpcReduction="20000"/>
          </a:bodyPr>
          <a:lstStyle/>
          <a:p>
            <a:pPr algn="ctr">
              <a:buNone/>
            </a:pPr>
            <a:r>
              <a:rPr lang="ru-RU" sz="4000" dirty="0" smtClean="0">
                <a:solidFill>
                  <a:srgbClr val="FF0000"/>
                </a:solidFill>
                <a:latin typeface="Times New Roman" pitchFamily="18" charset="0"/>
                <a:cs typeface="Times New Roman" pitchFamily="18" charset="0"/>
              </a:rPr>
              <a:t>Памятник Григорию и Аксинье посвящен героям произведения Шолохова "Тихий Дон". Проект памятника создан в 1957 году, но был установлен лишь в 1983 году на набережной Ростова-на-Дону. В 1995 году скульптура была перенесена в Вёшенскую, где происходили события с героями.</a:t>
            </a:r>
            <a:br>
              <a:rPr lang="ru-RU" sz="4000" dirty="0" smtClean="0">
                <a:solidFill>
                  <a:srgbClr val="FF0000"/>
                </a:solidFill>
                <a:latin typeface="Times New Roman" pitchFamily="18" charset="0"/>
                <a:cs typeface="Times New Roman" pitchFamily="18" charset="0"/>
              </a:rPr>
            </a:br>
            <a:r>
              <a:rPr lang="ru-RU" sz="4000" dirty="0" smtClean="0">
                <a:solidFill>
                  <a:srgbClr val="FF0000"/>
                </a:solidFill>
                <a:latin typeface="Times New Roman" pitchFamily="18" charset="0"/>
                <a:cs typeface="Times New Roman" pitchFamily="18" charset="0"/>
              </a:rPr>
              <a:t/>
            </a:r>
            <a:br>
              <a:rPr lang="ru-RU" sz="4000" dirty="0" smtClean="0">
                <a:solidFill>
                  <a:srgbClr val="FF0000"/>
                </a:solidFill>
                <a:latin typeface="Times New Roman" pitchFamily="18" charset="0"/>
                <a:cs typeface="Times New Roman" pitchFamily="18" charset="0"/>
              </a:rPr>
            </a:br>
            <a:r>
              <a:rPr lang="ru-RU" sz="4000" dirty="0" smtClean="0">
                <a:solidFill>
                  <a:srgbClr val="FF0000"/>
                </a:solidFill>
                <a:latin typeface="Times New Roman" pitchFamily="18" charset="0"/>
                <a:cs typeface="Times New Roman" pitchFamily="18" charset="0"/>
              </a:rPr>
              <a:t>Памятник представляет собой скульптуру Григория, сидящего на коне, возле которого несет воду Аксинья. Шолохов внес некоторые корректировки в проект, посоветовав заменить конические ведра на цилиндрические, а арабского коня на коня-дончака. Скульптура выполнена из бронзы, имеет высоту 6,5 метра. Установлен памятник на высоком берегу Дона, откуда открывается прекрасный вид на саму реку и ее округи.</a:t>
            </a:r>
            <a:endParaRPr lang="ru-RU" sz="4000" dirty="0">
              <a:solidFill>
                <a:srgbClr val="FF0000"/>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Picture 2" descr="Аксу"/>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27584" y="1340768"/>
            <a:ext cx="7772400" cy="4572000"/>
          </a:xfrm>
        </p:spPr>
        <p:txBody>
          <a:bodyPr>
            <a:normAutofit/>
          </a:bodyPr>
          <a:lstStyle/>
          <a:p>
            <a:pPr algn="ctr">
              <a:buNone/>
            </a:pPr>
            <a:r>
              <a:rPr lang="ru-RU" sz="4000" dirty="0" smtClean="0">
                <a:solidFill>
                  <a:srgbClr val="FF0000"/>
                </a:solidFill>
                <a:latin typeface="Times New Roman" pitchFamily="18" charset="0"/>
                <a:cs typeface="Times New Roman" pitchFamily="18" charset="0"/>
              </a:rPr>
              <a:t>В центре станицы находится литературный музей М.А. Шолохова, посетив который можно узнать больше о судьбе писателя и истории создания его произведений.</a:t>
            </a:r>
            <a:endParaRPr lang="ru-RU" sz="4000" dirty="0">
              <a:solidFill>
                <a:srgbClr val="FF0000"/>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Picture 2" descr="Литературная выставка"/>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908720"/>
            <a:ext cx="7772400" cy="4572000"/>
          </a:xfrm>
        </p:spPr>
        <p:txBody>
          <a:bodyPr>
            <a:normAutofit lnSpcReduction="10000"/>
          </a:bodyPr>
          <a:lstStyle/>
          <a:p>
            <a:pPr algn="ctr">
              <a:buNone/>
            </a:pPr>
            <a:r>
              <a:rPr lang="ru-RU" sz="4000" dirty="0" smtClean="0">
                <a:solidFill>
                  <a:srgbClr val="FF0000"/>
                </a:solidFill>
                <a:latin typeface="Times New Roman" pitchFamily="18" charset="0"/>
                <a:cs typeface="Times New Roman" pitchFamily="18" charset="0"/>
              </a:rPr>
              <a:t>Церковь Архистратига Михаила с приделом святого апостола Иоанна Богослова является одной из красивейших достопримечательностей нашей станицы, которая привлекает паломников и верующих людей всей страны.</a:t>
            </a:r>
            <a:endParaRPr lang="ru-RU" sz="4000" dirty="0">
              <a:solidFill>
                <a:srgbClr val="FF0000"/>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73730" name="Picture 2" descr="http://ivan-da-maria.org/wp-content/uploads/2015/02/anons_veshenskaya_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755576" y="1268760"/>
            <a:ext cx="7772400" cy="4572000"/>
          </a:xfrm>
        </p:spPr>
        <p:txBody>
          <a:bodyPr>
            <a:normAutofit/>
          </a:bodyPr>
          <a:lstStyle/>
          <a:p>
            <a:pPr algn="ctr">
              <a:buNone/>
            </a:pPr>
            <a:r>
              <a:rPr lang="ru-RU" sz="4000" dirty="0" smtClean="0">
                <a:solidFill>
                  <a:srgbClr val="FF0000"/>
                </a:solidFill>
                <a:latin typeface="Times New Roman" pitchFamily="18" charset="0"/>
                <a:cs typeface="Times New Roman" pitchFamily="18" charset="0"/>
              </a:rPr>
              <a:t>Напротив церкви – здание </a:t>
            </a:r>
            <a:r>
              <a:rPr lang="ru-RU" sz="4000" dirty="0" err="1" smtClean="0">
                <a:solidFill>
                  <a:srgbClr val="FF0000"/>
                </a:solidFill>
                <a:latin typeface="Times New Roman" pitchFamily="18" charset="0"/>
                <a:cs typeface="Times New Roman" pitchFamily="18" charset="0"/>
              </a:rPr>
              <a:t>Вёшенского</a:t>
            </a:r>
            <a:r>
              <a:rPr lang="ru-RU" sz="4000" dirty="0" smtClean="0">
                <a:solidFill>
                  <a:srgbClr val="FF0000"/>
                </a:solidFill>
                <a:latin typeface="Times New Roman" pitchFamily="18" charset="0"/>
                <a:cs typeface="Times New Roman" pitchFamily="18" charset="0"/>
              </a:rPr>
              <a:t> педагогического колледжа имени нашего земляка – Михаила Александровича Шолохова…</a:t>
            </a:r>
            <a:endParaRPr lang="ru-RU" sz="4000" dirty="0">
              <a:solidFill>
                <a:srgbClr val="FF0000"/>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53250" name="Picture 2" descr="http://i026.radikal.ru/1206/b0/56e94bdd01c0.jpg"/>
          <p:cNvPicPr>
            <a:picLocks noChangeAspect="1" noChangeArrowheads="1"/>
          </p:cNvPicPr>
          <p:nvPr/>
        </p:nvPicPr>
        <p:blipFill>
          <a:blip r:embed="rId2" cstate="print"/>
          <a:srcRect/>
          <a:stretch>
            <a:fillRect/>
          </a:stretch>
        </p:blipFill>
        <p:spPr bwMode="auto">
          <a:xfrm>
            <a:off x="0" y="-5072"/>
            <a:ext cx="9144000" cy="6863072"/>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83568" y="908720"/>
            <a:ext cx="7772400" cy="4572000"/>
          </a:xfrm>
        </p:spPr>
        <p:txBody>
          <a:bodyPr>
            <a:normAutofit fontScale="92500" lnSpcReduction="20000"/>
          </a:bodyPr>
          <a:lstStyle/>
          <a:p>
            <a:pPr algn="ctr">
              <a:buNone/>
            </a:pPr>
            <a:r>
              <a:rPr lang="ru-RU" sz="4000" dirty="0" smtClean="0">
                <a:solidFill>
                  <a:srgbClr val="FF0000"/>
                </a:solidFill>
                <a:latin typeface="Times New Roman" pitchFamily="18" charset="0"/>
                <a:cs typeface="Times New Roman" pitchFamily="18" charset="0"/>
              </a:rPr>
              <a:t>Вёшенская… </a:t>
            </a:r>
            <a:endParaRPr lang="ru-RU" sz="4000" dirty="0" smtClean="0">
              <a:solidFill>
                <a:srgbClr val="FF0000"/>
              </a:solidFill>
              <a:latin typeface="Times New Roman" pitchFamily="18" charset="0"/>
              <a:cs typeface="Times New Roman" pitchFamily="18" charset="0"/>
            </a:endParaRPr>
          </a:p>
          <a:p>
            <a:pPr algn="ctr">
              <a:buNone/>
            </a:pPr>
            <a:r>
              <a:rPr lang="ru-RU" sz="4000" dirty="0" smtClean="0">
                <a:solidFill>
                  <a:srgbClr val="FF0000"/>
                </a:solidFill>
                <a:latin typeface="Times New Roman" pitchFamily="18" charset="0"/>
                <a:cs typeface="Times New Roman" pitchFamily="18" charset="0"/>
              </a:rPr>
              <a:t>Жемчужина </a:t>
            </a:r>
            <a:r>
              <a:rPr lang="ru-RU" sz="4000" dirty="0" smtClean="0">
                <a:solidFill>
                  <a:srgbClr val="FF0000"/>
                </a:solidFill>
                <a:latin typeface="Times New Roman" pitchFamily="18" charset="0"/>
                <a:cs typeface="Times New Roman" pitchFamily="18" charset="0"/>
              </a:rPr>
              <a:t>в  ожерелье Ростовской области!  </a:t>
            </a:r>
            <a:endParaRPr lang="ru-RU" sz="4000" dirty="0" smtClean="0">
              <a:solidFill>
                <a:srgbClr val="FF0000"/>
              </a:solidFill>
              <a:latin typeface="Times New Roman" pitchFamily="18" charset="0"/>
              <a:cs typeface="Times New Roman" pitchFamily="18" charset="0"/>
            </a:endParaRPr>
          </a:p>
          <a:p>
            <a:pPr algn="ctr">
              <a:buNone/>
            </a:pPr>
            <a:r>
              <a:rPr lang="ru-RU" sz="4000" dirty="0" smtClean="0">
                <a:solidFill>
                  <a:srgbClr val="FF0000"/>
                </a:solidFill>
                <a:latin typeface="Times New Roman" pitchFamily="18" charset="0"/>
                <a:cs typeface="Times New Roman" pitchFamily="18" charset="0"/>
              </a:rPr>
              <a:t>Вёшенская </a:t>
            </a:r>
            <a:r>
              <a:rPr lang="ru-RU" sz="4000" dirty="0" smtClean="0">
                <a:solidFill>
                  <a:srgbClr val="FF0000"/>
                </a:solidFill>
                <a:latin typeface="Times New Roman" pitchFamily="18" charset="0"/>
                <a:cs typeface="Times New Roman" pitchFamily="18" charset="0"/>
              </a:rPr>
              <a:t>– так именуют нашу станицу в официальных документах. </a:t>
            </a:r>
            <a:endParaRPr lang="ru-RU" sz="4000" dirty="0" smtClean="0">
              <a:solidFill>
                <a:srgbClr val="FF0000"/>
              </a:solidFill>
              <a:latin typeface="Times New Roman" pitchFamily="18" charset="0"/>
              <a:cs typeface="Times New Roman" pitchFamily="18" charset="0"/>
            </a:endParaRPr>
          </a:p>
          <a:p>
            <a:pPr algn="ctr">
              <a:buNone/>
            </a:pPr>
            <a:r>
              <a:rPr lang="ru-RU" sz="4000" dirty="0" smtClean="0">
                <a:solidFill>
                  <a:srgbClr val="FF0000"/>
                </a:solidFill>
                <a:latin typeface="Times New Roman" pitchFamily="18" charset="0"/>
                <a:cs typeface="Times New Roman" pitchFamily="18" charset="0"/>
              </a:rPr>
              <a:t>Вёшки </a:t>
            </a:r>
            <a:r>
              <a:rPr lang="ru-RU" sz="4000" dirty="0" smtClean="0">
                <a:solidFill>
                  <a:srgbClr val="FF0000"/>
                </a:solidFill>
                <a:latin typeface="Times New Roman" pitchFamily="18" charset="0"/>
                <a:cs typeface="Times New Roman" pitchFamily="18" charset="0"/>
              </a:rPr>
              <a:t>– так тепло и ласково издавна называют её в донском просторечии.</a:t>
            </a:r>
            <a:endParaRPr lang="ru-RU" sz="4000" dirty="0">
              <a:solidFill>
                <a:srgbClr val="FF0000"/>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83568" y="1052736"/>
            <a:ext cx="7772400" cy="4572000"/>
          </a:xfrm>
        </p:spPr>
        <p:txBody>
          <a:bodyPr>
            <a:normAutofit/>
          </a:bodyPr>
          <a:lstStyle/>
          <a:p>
            <a:pPr algn="ctr">
              <a:buNone/>
            </a:pPr>
            <a:r>
              <a:rPr lang="ru-RU" sz="4000" dirty="0" smtClean="0">
                <a:solidFill>
                  <a:srgbClr val="FF0000"/>
                </a:solidFill>
                <a:latin typeface="Times New Roman" pitchFamily="18" charset="0"/>
                <a:cs typeface="Times New Roman" pitchFamily="18" charset="0"/>
              </a:rPr>
              <a:t>13 июня 1967 года Вёшенскую посетил первый лётчик-космонавт Юрий Алексеевич Гагарин. </a:t>
            </a:r>
            <a:endParaRPr lang="ru-RU" sz="4000" dirty="0" smtClean="0">
              <a:solidFill>
                <a:srgbClr val="FF0000"/>
              </a:solidFill>
              <a:latin typeface="Times New Roman" pitchFamily="18" charset="0"/>
              <a:cs typeface="Times New Roman" pitchFamily="18" charset="0"/>
            </a:endParaRPr>
          </a:p>
          <a:p>
            <a:pPr algn="ctr">
              <a:buNone/>
            </a:pPr>
            <a:r>
              <a:rPr lang="ru-RU" sz="4000" dirty="0" smtClean="0">
                <a:solidFill>
                  <a:srgbClr val="FF0000"/>
                </a:solidFill>
                <a:latin typeface="Times New Roman" pitchFamily="18" charset="0"/>
                <a:cs typeface="Times New Roman" pitchFamily="18" charset="0"/>
              </a:rPr>
              <a:t>На </a:t>
            </a:r>
            <a:r>
              <a:rPr lang="ru-RU" sz="4000" dirty="0" smtClean="0">
                <a:solidFill>
                  <a:srgbClr val="FF0000"/>
                </a:solidFill>
                <a:latin typeface="Times New Roman" pitchFamily="18" charset="0"/>
                <a:cs typeface="Times New Roman" pitchFamily="18" charset="0"/>
              </a:rPr>
              <a:t>центральной площади станицы, где он выступал, установлена стела. </a:t>
            </a:r>
            <a:endParaRPr lang="ru-RU" sz="4000" dirty="0">
              <a:solidFill>
                <a:srgbClr val="FF0000"/>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Picture 11" descr="IMG_210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27584" y="1700808"/>
            <a:ext cx="7772400" cy="4572000"/>
          </a:xfrm>
        </p:spPr>
        <p:txBody>
          <a:bodyPr>
            <a:normAutofit/>
          </a:bodyPr>
          <a:lstStyle/>
          <a:p>
            <a:pPr algn="ctr">
              <a:buNone/>
            </a:pPr>
            <a:r>
              <a:rPr lang="ru-RU" sz="4000" dirty="0" smtClean="0">
                <a:solidFill>
                  <a:srgbClr val="FF0000"/>
                </a:solidFill>
                <a:latin typeface="Times New Roman" pitchFamily="18" charset="0"/>
                <a:cs typeface="Times New Roman" pitchFamily="18" charset="0"/>
              </a:rPr>
              <a:t>Монумент «Клятва», который сооружён на братской могиле </a:t>
            </a:r>
            <a:endParaRPr lang="ru-RU" sz="4000" dirty="0" smtClean="0">
              <a:solidFill>
                <a:srgbClr val="FF0000"/>
              </a:solidFill>
              <a:latin typeface="Times New Roman" pitchFamily="18" charset="0"/>
              <a:cs typeface="Times New Roman" pitchFamily="18" charset="0"/>
            </a:endParaRPr>
          </a:p>
          <a:p>
            <a:pPr algn="ctr">
              <a:buNone/>
            </a:pPr>
            <a:r>
              <a:rPr lang="ru-RU" sz="4000" dirty="0" smtClean="0">
                <a:solidFill>
                  <a:srgbClr val="FF0000"/>
                </a:solidFill>
                <a:latin typeface="Times New Roman" pitchFamily="18" charset="0"/>
                <a:cs typeface="Times New Roman" pitchFamily="18" charset="0"/>
              </a:rPr>
              <a:t>82-х </a:t>
            </a:r>
            <a:r>
              <a:rPr lang="ru-RU" sz="4000" dirty="0" smtClean="0">
                <a:solidFill>
                  <a:srgbClr val="FF0000"/>
                </a:solidFill>
                <a:latin typeface="Times New Roman" pitchFamily="18" charset="0"/>
                <a:cs typeface="Times New Roman" pitchFamily="18" charset="0"/>
              </a:rPr>
              <a:t>воинов-земляков, погибших </a:t>
            </a:r>
            <a:endParaRPr lang="ru-RU" sz="4000" dirty="0" smtClean="0">
              <a:solidFill>
                <a:srgbClr val="FF0000"/>
              </a:solidFill>
              <a:latin typeface="Times New Roman" pitchFamily="18" charset="0"/>
              <a:cs typeface="Times New Roman" pitchFamily="18" charset="0"/>
            </a:endParaRPr>
          </a:p>
          <a:p>
            <a:pPr algn="ctr">
              <a:buNone/>
            </a:pPr>
            <a:r>
              <a:rPr lang="ru-RU" sz="4000" dirty="0" smtClean="0">
                <a:solidFill>
                  <a:srgbClr val="FF0000"/>
                </a:solidFill>
                <a:latin typeface="Times New Roman" pitchFamily="18" charset="0"/>
                <a:cs typeface="Times New Roman" pitchFamily="18" charset="0"/>
              </a:rPr>
              <a:t>в </a:t>
            </a:r>
            <a:r>
              <a:rPr lang="ru-RU" sz="4000" dirty="0" smtClean="0">
                <a:solidFill>
                  <a:srgbClr val="FF0000"/>
                </a:solidFill>
                <a:latin typeface="Times New Roman" pitchFamily="18" charset="0"/>
                <a:cs typeface="Times New Roman" pitchFamily="18" charset="0"/>
              </a:rPr>
              <a:t>Великой Отечественной войне.</a:t>
            </a:r>
            <a:endParaRPr lang="ru-RU" sz="4000" dirty="0">
              <a:solidFill>
                <a:srgbClr val="FF0000"/>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9" descr="IMG_2095"/>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27584" y="1196752"/>
            <a:ext cx="7772400" cy="4572000"/>
          </a:xfrm>
        </p:spPr>
        <p:txBody>
          <a:bodyPr>
            <a:normAutofit lnSpcReduction="10000"/>
          </a:bodyPr>
          <a:lstStyle/>
          <a:p>
            <a:pPr algn="ctr">
              <a:buNone/>
            </a:pPr>
            <a:r>
              <a:rPr lang="ru-RU" sz="4000" dirty="0" smtClean="0">
                <a:solidFill>
                  <a:srgbClr val="FF0000"/>
                </a:solidFill>
                <a:latin typeface="Times New Roman" pitchFamily="18" charset="0"/>
                <a:cs typeface="Times New Roman" pitchFamily="18" charset="0"/>
              </a:rPr>
              <a:t>В западной части станицы расположен санаторий «</a:t>
            </a:r>
            <a:r>
              <a:rPr lang="ru-RU" sz="4000" dirty="0" err="1" smtClean="0">
                <a:solidFill>
                  <a:srgbClr val="FF0000"/>
                </a:solidFill>
                <a:latin typeface="Times New Roman" pitchFamily="18" charset="0"/>
                <a:cs typeface="Times New Roman" pitchFamily="18" charset="0"/>
              </a:rPr>
              <a:t>Вёшенский</a:t>
            </a:r>
            <a:r>
              <a:rPr lang="ru-RU" sz="4000" dirty="0" smtClean="0">
                <a:solidFill>
                  <a:srgbClr val="FF0000"/>
                </a:solidFill>
                <a:latin typeface="Times New Roman" pitchFamily="18" charset="0"/>
                <a:cs typeface="Times New Roman" pitchFamily="18" charset="0"/>
              </a:rPr>
              <a:t>» - одна из наиболее привлекательных здравниц России, оснащённый современным лечебно-диагностическим оборудованием. </a:t>
            </a:r>
            <a:endParaRPr lang="ru-RU" sz="4000" dirty="0">
              <a:solidFill>
                <a:srgbClr val="FF0000"/>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79876" name="Picture 4" descr="http://alexandrbykadorov.ru/wp-content/uploads/2015/02/stanitsa-veshenskaya_sanatorij-veshenskij.jpg"/>
          <p:cNvPicPr>
            <a:picLocks noChangeAspect="1" noChangeArrowheads="1"/>
          </p:cNvPicPr>
          <p:nvPr/>
        </p:nvPicPr>
        <p:blipFill>
          <a:blip r:embed="rId2" cstate="print"/>
          <a:srcRect/>
          <a:stretch>
            <a:fillRect/>
          </a:stretch>
        </p:blipFill>
        <p:spPr bwMode="auto">
          <a:xfrm>
            <a:off x="0" y="1987"/>
            <a:ext cx="9144000" cy="6856013"/>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27584" y="1124744"/>
            <a:ext cx="7772400" cy="4572000"/>
          </a:xfrm>
        </p:spPr>
        <p:txBody>
          <a:bodyPr>
            <a:normAutofit fontScale="92500" lnSpcReduction="20000"/>
          </a:bodyPr>
          <a:lstStyle/>
          <a:p>
            <a:pPr algn="ctr">
              <a:buNone/>
            </a:pPr>
            <a:r>
              <a:rPr lang="ru-RU" sz="4000" dirty="0" smtClean="0">
                <a:solidFill>
                  <a:srgbClr val="FF0000"/>
                </a:solidFill>
                <a:latin typeface="Times New Roman" pitchFamily="18" charset="0"/>
                <a:cs typeface="Times New Roman" pitchFamily="18" charset="0"/>
              </a:rPr>
              <a:t>После прогулки приятно умыться, испить холодной ключевой воды из источника «Отрог». </a:t>
            </a:r>
            <a:endParaRPr lang="ru-RU" sz="4000" dirty="0" smtClean="0">
              <a:solidFill>
                <a:srgbClr val="FF0000"/>
              </a:solidFill>
              <a:latin typeface="Times New Roman" pitchFamily="18" charset="0"/>
              <a:cs typeface="Times New Roman" pitchFamily="18" charset="0"/>
            </a:endParaRPr>
          </a:p>
          <a:p>
            <a:pPr algn="ctr">
              <a:buNone/>
            </a:pPr>
            <a:r>
              <a:rPr lang="ru-RU" sz="4000" dirty="0" smtClean="0">
                <a:solidFill>
                  <a:srgbClr val="FF0000"/>
                </a:solidFill>
                <a:latin typeface="Times New Roman" pitchFamily="18" charset="0"/>
                <a:cs typeface="Times New Roman" pitchFamily="18" charset="0"/>
              </a:rPr>
              <a:t>Стоит </a:t>
            </a:r>
            <a:r>
              <a:rPr lang="ru-RU" sz="4000" dirty="0" smtClean="0">
                <a:solidFill>
                  <a:srgbClr val="FF0000"/>
                </a:solidFill>
                <a:latin typeface="Times New Roman" pitchFamily="18" charset="0"/>
                <a:cs typeface="Times New Roman" pitchFamily="18" charset="0"/>
              </a:rPr>
              <a:t>заметить, что инициатором строительства водопровода в 1935 году был М.А. Шолохов, очень много сделавший для благоустройства Вёшенской и всего района. </a:t>
            </a:r>
            <a:endParaRPr lang="ru-RU" sz="4000" dirty="0">
              <a:solidFill>
                <a:srgbClr val="FF0000"/>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50178" name="Picture 2" descr="http://volgacache.ru/uploads/posts/2013-09/1378396601_izmenenie-razmera-dsc_144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Click="0" advTm="5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27584" y="1700808"/>
            <a:ext cx="7772400" cy="4572000"/>
          </a:xfrm>
        </p:spPr>
        <p:txBody>
          <a:bodyPr>
            <a:normAutofit/>
          </a:bodyPr>
          <a:lstStyle/>
          <a:p>
            <a:pPr algn="ctr">
              <a:buNone/>
            </a:pPr>
            <a:r>
              <a:rPr lang="ru-RU" sz="4000" dirty="0" smtClean="0">
                <a:solidFill>
                  <a:srgbClr val="FF0000"/>
                </a:solidFill>
                <a:latin typeface="Times New Roman" pitchFamily="18" charset="0"/>
                <a:cs typeface="Times New Roman" pitchFamily="18" charset="0"/>
              </a:rPr>
              <a:t>К востоку от Вёшенской – любимое место М.А. Шолохова и всех гостей станицы – Лебяжий яр или Крутояр…</a:t>
            </a:r>
            <a:endParaRPr lang="ru-RU" sz="4000" dirty="0">
              <a:solidFill>
                <a:srgbClr val="FF0000"/>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78850" name="Picture 2" descr="http://s54.radikal.ru/i144/1206/21/21662afe1b74.jpg"/>
          <p:cNvPicPr>
            <a:picLocks noChangeAspect="1" noChangeArrowheads="1"/>
          </p:cNvPicPr>
          <p:nvPr/>
        </p:nvPicPr>
        <p:blipFill>
          <a:blip r:embed="rId2" cstate="print"/>
          <a:srcRect/>
          <a:stretch>
            <a:fillRect/>
          </a:stretch>
        </p:blipFill>
        <p:spPr bwMode="auto">
          <a:xfrm>
            <a:off x="0" y="-9383"/>
            <a:ext cx="9144000" cy="6867383"/>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hoto.qip.ru/photo/paulzver/151173196/xlarge/175396815.jpg"/>
          <p:cNvPicPr>
            <a:picLocks noChangeAspect="1" noChangeArrowheads="1"/>
          </p:cNvPicPr>
          <p:nvPr/>
        </p:nvPicPr>
        <p:blipFill>
          <a:blip r:embed="rId2" cstate="print"/>
          <a:srcRect/>
          <a:stretch>
            <a:fillRect/>
          </a:stretch>
        </p:blipFill>
        <p:spPr bwMode="auto">
          <a:xfrm>
            <a:off x="1907704" y="0"/>
            <a:ext cx="5145684" cy="6858000"/>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755576" y="1412776"/>
            <a:ext cx="7772400" cy="4572000"/>
          </a:xfrm>
        </p:spPr>
        <p:txBody>
          <a:bodyPr>
            <a:normAutofit fontScale="85000" lnSpcReduction="10000"/>
          </a:bodyPr>
          <a:lstStyle/>
          <a:p>
            <a:pPr algn="ctr">
              <a:buNone/>
            </a:pPr>
            <a:r>
              <a:rPr lang="ru-RU" sz="4000" dirty="0" smtClean="0">
                <a:solidFill>
                  <a:srgbClr val="FF0000"/>
                </a:solidFill>
                <a:latin typeface="Times New Roman" pitchFamily="18" charset="0"/>
                <a:cs typeface="Times New Roman" pitchFamily="18" charset="0"/>
              </a:rPr>
              <a:t>Завершающая точка маршрута – «</a:t>
            </a:r>
            <a:r>
              <a:rPr lang="ru-RU" sz="4000" dirty="0" err="1" smtClean="0">
                <a:solidFill>
                  <a:srgbClr val="FF0000"/>
                </a:solidFill>
                <a:latin typeface="Times New Roman" pitchFamily="18" charset="0"/>
                <a:cs typeface="Times New Roman" pitchFamily="18" charset="0"/>
              </a:rPr>
              <a:t>Вёшенский</a:t>
            </a:r>
            <a:r>
              <a:rPr lang="ru-RU" sz="4000" dirty="0" smtClean="0">
                <a:solidFill>
                  <a:srgbClr val="FF0000"/>
                </a:solidFill>
                <a:latin typeface="Times New Roman" pitchFamily="18" charset="0"/>
                <a:cs typeface="Times New Roman" pitchFamily="18" charset="0"/>
              </a:rPr>
              <a:t> дуб» – настоящий лесной патриарх. </a:t>
            </a:r>
            <a:endParaRPr lang="ru-RU" sz="4000" dirty="0" smtClean="0">
              <a:solidFill>
                <a:srgbClr val="FF0000"/>
              </a:solidFill>
              <a:latin typeface="Times New Roman" pitchFamily="18" charset="0"/>
              <a:cs typeface="Times New Roman" pitchFamily="18" charset="0"/>
            </a:endParaRPr>
          </a:p>
          <a:p>
            <a:pPr algn="ctr">
              <a:buNone/>
            </a:pPr>
            <a:r>
              <a:rPr lang="ru-RU" sz="4000" dirty="0" smtClean="0">
                <a:solidFill>
                  <a:srgbClr val="FF0000"/>
                </a:solidFill>
                <a:latin typeface="Times New Roman" pitchFamily="18" charset="0"/>
                <a:cs typeface="Times New Roman" pitchFamily="18" charset="0"/>
              </a:rPr>
              <a:t>В </a:t>
            </a:r>
            <a:r>
              <a:rPr lang="ru-RU" sz="4000" dirty="0" smtClean="0">
                <a:solidFill>
                  <a:srgbClr val="FF0000"/>
                </a:solidFill>
                <a:latin typeface="Times New Roman" pitchFamily="18" charset="0"/>
                <a:cs typeface="Times New Roman" pitchFamily="18" charset="0"/>
              </a:rPr>
              <a:t>паспорте памятника природы указано, что его возраст более 400 лет. </a:t>
            </a:r>
            <a:endParaRPr lang="ru-RU" sz="4000" dirty="0" smtClean="0">
              <a:solidFill>
                <a:srgbClr val="FF0000"/>
              </a:solidFill>
              <a:latin typeface="Times New Roman" pitchFamily="18" charset="0"/>
              <a:cs typeface="Times New Roman" pitchFamily="18" charset="0"/>
            </a:endParaRPr>
          </a:p>
          <a:p>
            <a:pPr algn="ctr">
              <a:buNone/>
            </a:pPr>
            <a:r>
              <a:rPr lang="ru-RU" sz="4000" dirty="0" smtClean="0">
                <a:solidFill>
                  <a:srgbClr val="FF0000"/>
                </a:solidFill>
                <a:latin typeface="Times New Roman" pitchFamily="18" charset="0"/>
                <a:cs typeface="Times New Roman" pitchFamily="18" charset="0"/>
              </a:rPr>
              <a:t>По </a:t>
            </a:r>
            <a:r>
              <a:rPr lang="ru-RU" sz="4000" dirty="0" smtClean="0">
                <a:solidFill>
                  <a:srgbClr val="FF0000"/>
                </a:solidFill>
                <a:latin typeface="Times New Roman" pitchFamily="18" charset="0"/>
                <a:cs typeface="Times New Roman" pitchFamily="18" charset="0"/>
              </a:rPr>
              <a:t>легенде, татарский хан закопал в этих местах награбленное в русских землях добро, и, чтобы обозначить клад, посадил дуб.</a:t>
            </a:r>
            <a:endParaRPr lang="ru-RU" sz="4000" dirty="0">
              <a:solidFill>
                <a:srgbClr val="FF0000"/>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75778" name="Picture 2" descr="http://www.dontourism.ru/upload/dyn/dynimg298.pn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27584" y="1052736"/>
            <a:ext cx="7772400" cy="4572000"/>
          </a:xfrm>
        </p:spPr>
        <p:txBody>
          <a:bodyPr/>
          <a:lstStyle/>
          <a:p>
            <a:pPr algn="ctr">
              <a:buNone/>
            </a:pPr>
            <a:r>
              <a:rPr lang="ru-RU" sz="2800" dirty="0" smtClean="0">
                <a:solidFill>
                  <a:srgbClr val="FF0000"/>
                </a:solidFill>
                <a:latin typeface="Times New Roman" pitchFamily="18" charset="0"/>
                <a:cs typeface="Times New Roman" pitchFamily="18" charset="0"/>
              </a:rPr>
              <a:t>Без преувеличения можно сказать, что сегодня станица Вёшенская – это ещё и своеобразная писательская Мекка, один из крупнейших литературных центров России. </a:t>
            </a:r>
            <a:endParaRPr lang="ru-RU" sz="2800" dirty="0" smtClean="0">
              <a:solidFill>
                <a:srgbClr val="FF0000"/>
              </a:solidFill>
              <a:latin typeface="Times New Roman" pitchFamily="18" charset="0"/>
              <a:cs typeface="Times New Roman" pitchFamily="18" charset="0"/>
            </a:endParaRPr>
          </a:p>
          <a:p>
            <a:pPr algn="ctr">
              <a:buNone/>
            </a:pPr>
            <a:r>
              <a:rPr lang="ru-RU" sz="2800" dirty="0" smtClean="0">
                <a:solidFill>
                  <a:srgbClr val="FF0000"/>
                </a:solidFill>
                <a:latin typeface="Times New Roman" pitchFamily="18" charset="0"/>
                <a:cs typeface="Times New Roman" pitchFamily="18" charset="0"/>
              </a:rPr>
              <a:t>С </a:t>
            </a:r>
            <a:r>
              <a:rPr lang="ru-RU" sz="2800" dirty="0" smtClean="0">
                <a:solidFill>
                  <a:srgbClr val="FF0000"/>
                </a:solidFill>
                <a:latin typeface="Times New Roman" pitchFamily="18" charset="0"/>
                <a:cs typeface="Times New Roman" pitchFamily="18" charset="0"/>
              </a:rPr>
              <a:t>1985 года ежегодно в мае в станице проходит фольклорный праздник «Шолоховская весна», получивший статус Международного.</a:t>
            </a:r>
          </a:p>
          <a:p>
            <a:pPr algn="ctr">
              <a:buNone/>
            </a:pPr>
            <a:r>
              <a:rPr lang="ru-RU" sz="2800" dirty="0" smtClean="0">
                <a:solidFill>
                  <a:srgbClr val="FF0000"/>
                </a:solidFill>
                <a:latin typeface="Times New Roman" pitchFamily="18" charset="0"/>
                <a:cs typeface="Times New Roman" pitchFamily="18" charset="0"/>
              </a:rPr>
              <a:t>Мы, </a:t>
            </a:r>
            <a:r>
              <a:rPr lang="ru-RU" sz="2800" dirty="0" err="1" smtClean="0">
                <a:solidFill>
                  <a:srgbClr val="FF0000"/>
                </a:solidFill>
                <a:latin typeface="Times New Roman" pitchFamily="18" charset="0"/>
                <a:cs typeface="Times New Roman" pitchFamily="18" charset="0"/>
              </a:rPr>
              <a:t>вёшенцы</a:t>
            </a:r>
            <a:r>
              <a:rPr lang="ru-RU" sz="2800" dirty="0" smtClean="0">
                <a:solidFill>
                  <a:srgbClr val="FF0000"/>
                </a:solidFill>
                <a:latin typeface="Times New Roman" pitchFamily="18" charset="0"/>
                <a:cs typeface="Times New Roman" pitchFamily="18" charset="0"/>
              </a:rPr>
              <a:t>, гордимся, что родились и живём на донской  земле, которая удивляет своей красотой и природными богатствами!</a:t>
            </a:r>
            <a:endParaRPr lang="ru-RU" sz="2800" dirty="0">
              <a:solidFill>
                <a:srgbClr val="FF0000"/>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58370" name="Picture 2" descr="http://www.zorenka-penza.ru/download/fotos_img_533_1122_0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1026" name="Picture 2" descr="http://www.sholokhov.ru/files/1207/gallery/IMG_3150.JPG"/>
          <p:cNvPicPr>
            <a:picLocks noChangeAspect="1" noChangeArrowheads="1"/>
          </p:cNvPicPr>
          <p:nvPr/>
        </p:nvPicPr>
        <p:blipFill>
          <a:blip r:embed="rId2" cstate="print"/>
          <a:srcRect/>
          <a:stretch>
            <a:fillRect/>
          </a:stretch>
        </p:blipFill>
        <p:spPr bwMode="auto">
          <a:xfrm>
            <a:off x="0" y="5049"/>
            <a:ext cx="9144000" cy="6854019"/>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2"/>
          <p:cNvPicPr>
            <a:picLocks noChangeAspect="1" noChangeArrowheads="1"/>
          </p:cNvPicPr>
          <p:nvPr/>
        </p:nvPicPr>
        <p:blipFill>
          <a:blip r:embed="rId2" cstate="print"/>
          <a:srcRect/>
          <a:stretch>
            <a:fillRect/>
          </a:stretch>
        </p:blipFill>
        <p:spPr bwMode="auto">
          <a:xfrm>
            <a:off x="3657600" y="2743200"/>
            <a:ext cx="1828800" cy="1371600"/>
          </a:xfrm>
          <a:prstGeom prst="rect">
            <a:avLst/>
          </a:prstGeom>
          <a:noFill/>
        </p:spPr>
      </p:pic>
      <p:pic>
        <p:nvPicPr>
          <p:cNvPr id="33796" name="Picture 4" descr="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TextBox 3"/>
          <p:cNvSpPr txBox="1"/>
          <p:nvPr/>
        </p:nvSpPr>
        <p:spPr>
          <a:xfrm>
            <a:off x="755576" y="116632"/>
            <a:ext cx="7848872" cy="2554545"/>
          </a:xfrm>
          <a:prstGeom prst="rect">
            <a:avLst/>
          </a:prstGeom>
          <a:noFill/>
        </p:spPr>
        <p:txBody>
          <a:bodyPr wrap="square" rtlCol="0">
            <a:spAutoFit/>
          </a:bodyPr>
          <a:lstStyle/>
          <a:p>
            <a:pPr algn="ctr"/>
            <a:r>
              <a:rPr lang="ru-RU" sz="4000" b="1" dirty="0" smtClean="0">
                <a:solidFill>
                  <a:srgbClr val="FF0000"/>
                </a:solidFill>
                <a:latin typeface="Times New Roman" pitchFamily="18" charset="0"/>
                <a:cs typeface="Times New Roman" pitchFamily="18" charset="0"/>
              </a:rPr>
              <a:t>На этом наша виртуальная экскурсия по станице Вёшенской подошла к концу. </a:t>
            </a:r>
          </a:p>
          <a:p>
            <a:pPr algn="ctr"/>
            <a:r>
              <a:rPr lang="ru-RU" sz="4000" b="1" dirty="0" smtClean="0">
                <a:solidFill>
                  <a:srgbClr val="FF0000"/>
                </a:solidFill>
                <a:latin typeface="Times New Roman" pitchFamily="18" charset="0"/>
                <a:cs typeface="Times New Roman" pitchFamily="18" charset="0"/>
              </a:rPr>
              <a:t>Благодарю за внимание!</a:t>
            </a:r>
            <a:endParaRPr lang="ru-RU" sz="4000" b="1" dirty="0">
              <a:solidFill>
                <a:srgbClr val="FF0000"/>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404664"/>
            <a:ext cx="7772400" cy="6048672"/>
          </a:xfrm>
        </p:spPr>
        <p:txBody>
          <a:bodyPr>
            <a:noAutofit/>
          </a:bodyPr>
          <a:lstStyle/>
          <a:p>
            <a:pPr algn="ctr">
              <a:buNone/>
            </a:pPr>
            <a:r>
              <a:rPr lang="ru-RU" sz="2800" dirty="0" smtClean="0">
                <a:solidFill>
                  <a:srgbClr val="FF0000"/>
                </a:solidFill>
                <a:latin typeface="Times New Roman" pitchFamily="18" charset="0"/>
                <a:cs typeface="Times New Roman" pitchFamily="18" charset="0"/>
              </a:rPr>
              <a:t>При въезде в  Вёшенскую установлен памятный знак «Орёл». Широко распластал он крылья над седой ковыльной степью, присев на камень на возвышенности у самого тихого Дона, замер в бронзе. С высоты орлиным гордым взором смотрит он на станицу Вёшенскую. </a:t>
            </a:r>
            <a:endParaRPr lang="ru-RU" sz="2800" dirty="0" smtClean="0">
              <a:solidFill>
                <a:srgbClr val="FF0000"/>
              </a:solidFill>
              <a:latin typeface="Times New Roman" pitchFamily="18" charset="0"/>
              <a:cs typeface="Times New Roman" pitchFamily="18" charset="0"/>
            </a:endParaRPr>
          </a:p>
          <a:p>
            <a:pPr algn="ctr">
              <a:buNone/>
            </a:pPr>
            <a:r>
              <a:rPr lang="ru-RU" sz="2800" dirty="0" smtClean="0">
                <a:solidFill>
                  <a:srgbClr val="FF0000"/>
                </a:solidFill>
                <a:latin typeface="Times New Roman" pitchFamily="18" charset="0"/>
                <a:cs typeface="Times New Roman" pitchFamily="18" charset="0"/>
              </a:rPr>
              <a:t>На </a:t>
            </a:r>
            <a:r>
              <a:rPr lang="ru-RU" sz="2800" dirty="0" smtClean="0">
                <a:solidFill>
                  <a:srgbClr val="FF0000"/>
                </a:solidFill>
                <a:latin typeface="Times New Roman" pitchFamily="18" charset="0"/>
                <a:cs typeface="Times New Roman" pitchFamily="18" charset="0"/>
              </a:rPr>
              <a:t>постаменте слова А.С. Серафимовича о молодом Шолохове: «Молодой </a:t>
            </a:r>
            <a:r>
              <a:rPr lang="ru-RU" sz="2800" dirty="0" err="1" smtClean="0">
                <a:solidFill>
                  <a:srgbClr val="FF0000"/>
                </a:solidFill>
                <a:latin typeface="Times New Roman" pitchFamily="18" charset="0"/>
                <a:cs typeface="Times New Roman" pitchFamily="18" charset="0"/>
              </a:rPr>
              <a:t>орёлик</a:t>
            </a:r>
            <a:r>
              <a:rPr lang="ru-RU" sz="2800" dirty="0" smtClean="0">
                <a:solidFill>
                  <a:srgbClr val="FF0000"/>
                </a:solidFill>
                <a:latin typeface="Times New Roman" pitchFamily="18" charset="0"/>
                <a:cs typeface="Times New Roman" pitchFamily="18" charset="0"/>
              </a:rPr>
              <a:t>, </a:t>
            </a:r>
            <a:r>
              <a:rPr lang="ru-RU" sz="2800" dirty="0" err="1" smtClean="0">
                <a:solidFill>
                  <a:srgbClr val="FF0000"/>
                </a:solidFill>
                <a:latin typeface="Times New Roman" pitchFamily="18" charset="0"/>
                <a:cs typeface="Times New Roman" pitchFamily="18" charset="0"/>
              </a:rPr>
              <a:t>желтоклювый</a:t>
            </a:r>
            <a:r>
              <a:rPr lang="ru-RU" sz="2800" dirty="0" smtClean="0">
                <a:solidFill>
                  <a:srgbClr val="FF0000"/>
                </a:solidFill>
                <a:latin typeface="Times New Roman" pitchFamily="18" charset="0"/>
                <a:cs typeface="Times New Roman" pitchFamily="18" charset="0"/>
              </a:rPr>
              <a:t>, а крылья размахнул».</a:t>
            </a:r>
          </a:p>
          <a:p>
            <a:pPr algn="ctr">
              <a:buNone/>
            </a:pPr>
            <a:r>
              <a:rPr lang="ru-RU" sz="2800" dirty="0" smtClean="0">
                <a:solidFill>
                  <a:srgbClr val="FF0000"/>
                </a:solidFill>
                <a:latin typeface="Times New Roman" pitchFamily="18" charset="0"/>
                <a:cs typeface="Times New Roman" pitchFamily="18" charset="0"/>
              </a:rPr>
              <a:t>Кажется, что взмахнёт </a:t>
            </a:r>
            <a:r>
              <a:rPr lang="ru-RU" sz="2800" dirty="0" err="1" smtClean="0">
                <a:solidFill>
                  <a:srgbClr val="FF0000"/>
                </a:solidFill>
                <a:latin typeface="Times New Roman" pitchFamily="18" charset="0"/>
                <a:cs typeface="Times New Roman" pitchFamily="18" charset="0"/>
              </a:rPr>
              <a:t>орёлик</a:t>
            </a:r>
            <a:r>
              <a:rPr lang="ru-RU" sz="2800" dirty="0" smtClean="0">
                <a:solidFill>
                  <a:srgbClr val="FF0000"/>
                </a:solidFill>
                <a:latin typeface="Times New Roman" pitchFamily="18" charset="0"/>
                <a:cs typeface="Times New Roman" pitchFamily="18" charset="0"/>
              </a:rPr>
              <a:t>  крыльями, оттолкнётся от постамента и полетит к дому над Доном, где жил наш великий земляк Михаил Александрович Шолохов.</a:t>
            </a:r>
            <a:endParaRPr lang="ru-RU" sz="2800" dirty="0">
              <a:solidFill>
                <a:srgbClr val="FF0000"/>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endParaRPr lang="ru-RU"/>
          </a:p>
        </p:txBody>
      </p:sp>
      <p:pic>
        <p:nvPicPr>
          <p:cNvPr id="4" name="Picture 4" descr="орелик"/>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755576" y="1412776"/>
            <a:ext cx="7772400" cy="4572000"/>
          </a:xfrm>
        </p:spPr>
        <p:txBody>
          <a:bodyPr>
            <a:normAutofit/>
          </a:bodyPr>
          <a:lstStyle/>
          <a:p>
            <a:pPr algn="ctr">
              <a:buNone/>
            </a:pPr>
            <a:r>
              <a:rPr lang="ru-RU" sz="4000" dirty="0" smtClean="0">
                <a:solidFill>
                  <a:srgbClr val="FF0000"/>
                </a:solidFill>
                <a:latin typeface="Times New Roman" pitchFamily="18" charset="0"/>
                <a:cs typeface="Times New Roman" pitchFamily="18" charset="0"/>
              </a:rPr>
              <a:t>В Вёшенской находится мемориальный дом-усадьба Михаила Александровича Шолохова, где писатель жил с 1949 по 1984 год и писал свои бессмертные произведения.</a:t>
            </a:r>
            <a:endParaRPr lang="ru-RU" sz="4000" dirty="0">
              <a:solidFill>
                <a:srgbClr val="FF0000"/>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74754" name="Picture 2" descr="http://dontourism.ru/upload/Museum/57_sholoh_museum.jpg"/>
          <p:cNvPicPr>
            <a:picLocks noChangeAspect="1" noChangeArrowheads="1"/>
          </p:cNvPicPr>
          <p:nvPr/>
        </p:nvPicPr>
        <p:blipFill>
          <a:blip r:embed="rId2" cstate="print"/>
          <a:srcRect/>
          <a:stretch>
            <a:fillRect/>
          </a:stretch>
        </p:blipFill>
        <p:spPr bwMode="auto">
          <a:xfrm>
            <a:off x="0" y="0"/>
            <a:ext cx="9143282" cy="6858000"/>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27584" y="1268760"/>
            <a:ext cx="7772400" cy="4572000"/>
          </a:xfrm>
        </p:spPr>
        <p:txBody>
          <a:bodyPr>
            <a:normAutofit/>
          </a:bodyPr>
          <a:lstStyle/>
          <a:p>
            <a:pPr algn="ctr">
              <a:buNone/>
            </a:pPr>
            <a:r>
              <a:rPr lang="ru-RU" sz="4000" dirty="0" smtClean="0">
                <a:solidFill>
                  <a:srgbClr val="FF0000"/>
                </a:solidFill>
                <a:latin typeface="Times New Roman" pitchFamily="18" charset="0"/>
                <a:cs typeface="Times New Roman" pitchFamily="18" charset="0"/>
              </a:rPr>
              <a:t>В центре станицы, на Набережной, установлен бронзовый бюст писателя. </a:t>
            </a:r>
            <a:endParaRPr lang="ru-RU" sz="4000" dirty="0" smtClean="0">
              <a:solidFill>
                <a:srgbClr val="FF0000"/>
              </a:solidFill>
              <a:latin typeface="Times New Roman" pitchFamily="18" charset="0"/>
              <a:cs typeface="Times New Roman" pitchFamily="18" charset="0"/>
            </a:endParaRPr>
          </a:p>
          <a:p>
            <a:pPr algn="ctr">
              <a:buNone/>
            </a:pPr>
            <a:r>
              <a:rPr lang="ru-RU" sz="4000" dirty="0" smtClean="0">
                <a:solidFill>
                  <a:srgbClr val="FF0000"/>
                </a:solidFill>
                <a:latin typeface="Times New Roman" pitchFamily="18" charset="0"/>
                <a:cs typeface="Times New Roman" pitchFamily="18" charset="0"/>
              </a:rPr>
              <a:t>Его </a:t>
            </a:r>
            <a:r>
              <a:rPr lang="ru-RU" sz="4000" dirty="0" smtClean="0">
                <a:solidFill>
                  <a:srgbClr val="FF0000"/>
                </a:solidFill>
                <a:latin typeface="Times New Roman" pitchFamily="18" charset="0"/>
                <a:cs typeface="Times New Roman" pitchFamily="18" charset="0"/>
              </a:rPr>
              <a:t>взгляд устремлён на излучину Дона, на родное </a:t>
            </a:r>
            <a:r>
              <a:rPr lang="ru-RU" sz="4000" dirty="0" err="1" smtClean="0">
                <a:solidFill>
                  <a:srgbClr val="FF0000"/>
                </a:solidFill>
                <a:latin typeface="Times New Roman" pitchFamily="18" charset="0"/>
                <a:cs typeface="Times New Roman" pitchFamily="18" charset="0"/>
              </a:rPr>
              <a:t>Придонье</a:t>
            </a:r>
            <a:r>
              <a:rPr lang="ru-RU" sz="4000" dirty="0" smtClean="0">
                <a:solidFill>
                  <a:srgbClr val="FF0000"/>
                </a:solidFill>
                <a:latin typeface="Times New Roman" pitchFamily="18" charset="0"/>
                <a:cs typeface="Times New Roman" pitchFamily="18" charset="0"/>
              </a:rPr>
              <a:t>, так горячо им любимое.</a:t>
            </a:r>
            <a:endParaRPr lang="ru-RU" sz="4000" dirty="0">
              <a:solidFill>
                <a:srgbClr val="FF0000"/>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Picture 4" descr="17_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438</TotalTime>
  <Words>603</Words>
  <Application>Microsoft Office PowerPoint</Application>
  <PresentationFormat>Экран (4:3)</PresentationFormat>
  <Paragraphs>35</Paragraphs>
  <Slides>35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Справедливость</vt:lpstr>
      <vt:lpstr>Виртуальная экскурсия по станице Вёшенской</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1</cp:lastModifiedBy>
  <cp:revision>52</cp:revision>
  <dcterms:created xsi:type="dcterms:W3CDTF">2015-05-17T12:23:01Z</dcterms:created>
  <dcterms:modified xsi:type="dcterms:W3CDTF">2018-06-12T15:07:35Z</dcterms:modified>
</cp:coreProperties>
</file>