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CCFFCC"/>
    <a:srgbClr val="FFFF99"/>
    <a:srgbClr val="FF9900"/>
    <a:srgbClr val="0000CC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86" d="100"/>
          <a:sy n="86" d="100"/>
        </p:scale>
        <p:origin x="1382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traspaso\IMAGES EML (MARC FINLEY)\A_BIBLE\A040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D4BAD-6AFA-43A1-A788-D2E9971AD032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56F80-7F35-47F5-8FB5-4751C45C09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D4BAD-6AFA-43A1-A788-D2E9971AD032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56F80-7F35-47F5-8FB5-4751C45C09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D4BAD-6AFA-43A1-A788-D2E9971AD032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56F80-7F35-47F5-8FB5-4751C45C09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C000"/>
                </a:solidFill>
                <a:effectLst>
                  <a:outerShdw blurRad="63500" sx="102000" sy="102000" algn="ctr" rotWithShape="0">
                    <a:prstClr val="black"/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FFF99"/>
                </a:solidFill>
                <a:effectLst>
                  <a:outerShdw blurRad="50800" dist="38100" algn="l" rotWithShape="0">
                    <a:prstClr val="black"/>
                  </a:outerShdw>
                </a:effectLst>
              </a:defRPr>
            </a:lvl1pPr>
            <a:lvl2pPr>
              <a:defRPr>
                <a:solidFill>
                  <a:srgbClr val="FFFF99"/>
                </a:solidFill>
                <a:effectLst>
                  <a:outerShdw blurRad="50800" dist="38100" algn="l" rotWithShape="0">
                    <a:prstClr val="black"/>
                  </a:outerShdw>
                </a:effectLst>
              </a:defRPr>
            </a:lvl2pPr>
            <a:lvl3pPr>
              <a:defRPr>
                <a:solidFill>
                  <a:srgbClr val="FFFF99"/>
                </a:solidFill>
                <a:effectLst>
                  <a:outerShdw blurRad="50800" dist="38100" algn="l" rotWithShape="0">
                    <a:prstClr val="black"/>
                  </a:outerShdw>
                </a:effectLst>
              </a:defRPr>
            </a:lvl3pPr>
            <a:lvl4pPr>
              <a:defRPr>
                <a:solidFill>
                  <a:srgbClr val="FFFF99"/>
                </a:solidFill>
                <a:effectLst>
                  <a:outerShdw blurRad="50800" dist="38100" algn="l" rotWithShape="0">
                    <a:prstClr val="black"/>
                  </a:outerShdw>
                </a:effectLst>
              </a:defRPr>
            </a:lvl4pPr>
            <a:lvl5pPr>
              <a:defRPr>
                <a:solidFill>
                  <a:srgbClr val="FFFF99"/>
                </a:solidFill>
                <a:effectLst>
                  <a:outerShdw blurRad="50800" dist="38100" algn="l" rotWithShape="0">
                    <a:prstClr val="black"/>
                  </a:outerShdw>
                </a:effectLst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D4BAD-6AFA-43A1-A788-D2E9971AD032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56F80-7F35-47F5-8FB5-4751C45C09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D4BAD-6AFA-43A1-A788-D2E9971AD032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56F80-7F35-47F5-8FB5-4751C45C09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D4BAD-6AFA-43A1-A788-D2E9971AD032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56F80-7F35-47F5-8FB5-4751C45C09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D4BAD-6AFA-43A1-A788-D2E9971AD032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56F80-7F35-47F5-8FB5-4751C45C09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D4BAD-6AFA-43A1-A788-D2E9971AD032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56F80-7F35-47F5-8FB5-4751C45C09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D4BAD-6AFA-43A1-A788-D2E9971AD032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56F80-7F35-47F5-8FB5-4751C45C09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D4BAD-6AFA-43A1-A788-D2E9971AD032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56F80-7F35-47F5-8FB5-4751C45C09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D4BAD-6AFA-43A1-A788-D2E9971AD032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56F80-7F35-47F5-8FB5-4751C45C09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9 Imagen" descr="Imagen1.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-142908" y="-142900"/>
            <a:ext cx="9429815" cy="7143800"/>
          </a:xfrm>
          <a:prstGeom prst="rect">
            <a:avLst/>
          </a:prstGeom>
        </p:spPr>
      </p:pic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Haga clic para modificar el estilo de título del patrón</a:t>
            </a:r>
            <a:endParaRPr lang="ru-RU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Haga clic para modificar el estilo de texto del patrón</a:t>
            </a:r>
          </a:p>
          <a:p>
            <a:pPr lvl="1"/>
            <a:r>
              <a:rPr lang="ru-RU"/>
              <a:t>Segundo nivel</a:t>
            </a:r>
          </a:p>
          <a:p>
            <a:pPr lvl="2"/>
            <a:r>
              <a:rPr lang="ru-RU"/>
              <a:t>Tercer nivel</a:t>
            </a:r>
          </a:p>
          <a:p>
            <a:pPr lvl="3"/>
            <a:r>
              <a:rPr lang="ru-RU"/>
              <a:t>Cuarto nivel</a:t>
            </a:r>
          </a:p>
          <a:p>
            <a:pPr lvl="4"/>
            <a:r>
              <a:rPr lang="ru-RU"/>
              <a:t>Quinto nivel</a:t>
            </a:r>
            <a:endParaRPr lang="ru-RU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AD4BAD-6AFA-43A1-A788-D2E9971AD032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56F80-7F35-47F5-8FB5-4751C45C09B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ln>
            <a:solidFill>
              <a:sysClr val="windowText" lastClr="000000"/>
            </a:solidFill>
          </a:ln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b="1" kern="1200">
          <a:ln>
            <a:solidFill>
              <a:sysClr val="windowText" lastClr="000000"/>
            </a:solidFill>
          </a:ln>
          <a:solidFill>
            <a:srgbClr val="FF99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600" b="1" kern="1200">
          <a:ln>
            <a:solidFill>
              <a:sysClr val="windowText" lastClr="000000"/>
            </a:solidFill>
          </a:ln>
          <a:solidFill>
            <a:srgbClr val="FF99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1" kern="1200">
          <a:ln>
            <a:solidFill>
              <a:sysClr val="windowText" lastClr="000000"/>
            </a:solidFill>
          </a:ln>
          <a:solidFill>
            <a:srgbClr val="FF990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1" kern="1200">
          <a:ln>
            <a:solidFill>
              <a:sysClr val="windowText" lastClr="000000"/>
            </a:solidFill>
          </a:ln>
          <a:solidFill>
            <a:srgbClr val="FF990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b="1" kern="1200">
          <a:ln>
            <a:solidFill>
              <a:sysClr val="windowText" lastClr="000000"/>
            </a:solidFill>
          </a:ln>
          <a:solidFill>
            <a:srgbClr val="FF99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1.mp3"/><Relationship Id="rId2" Type="http://schemas.openxmlformats.org/officeDocument/2006/relationships/audio" Target="NULL" TargetMode="Externa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7" Type="http://schemas.openxmlformats.org/officeDocument/2006/relationships/image" Target="../media/image41.png"/><Relationship Id="rId2" Type="http://schemas.microsoft.com/office/2007/relationships/media" Target="../media/media2.mp4"/><Relationship Id="rId1" Type="http://schemas.openxmlformats.org/officeDocument/2006/relationships/tags" Target="../tags/tag14.xml"/><Relationship Id="rId6" Type="http://schemas.openxmlformats.org/officeDocument/2006/relationships/image" Target="../media/image40.jpg"/><Relationship Id="rId5" Type="http://schemas.openxmlformats.org/officeDocument/2006/relationships/image" Target="../media/image39.jpeg"/><Relationship Id="rId4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548680"/>
            <a:ext cx="4680520" cy="2016224"/>
          </a:xfrm>
        </p:spPr>
        <p:txBody>
          <a:bodyPr/>
          <a:lstStyle/>
          <a:p>
            <a:r>
              <a:rPr lang="ru-RU" sz="5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Светлая Пасха</a:t>
            </a:r>
            <a:br>
              <a:rPr lang="es-ES" sz="5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s-ES" sz="5400" dirty="0">
              <a:solidFill>
                <a:srgbClr val="FFC000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23528" y="6165304"/>
            <a:ext cx="4460218" cy="360040"/>
          </a:xfrm>
        </p:spPr>
        <p:txBody>
          <a:bodyPr>
            <a:normAutofit fontScale="92500" lnSpcReduction="10000"/>
          </a:bodyPr>
          <a:lstStyle/>
          <a:p>
            <a:r>
              <a:rPr lang="ru-RU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Афонина Т.А.</a:t>
            </a:r>
            <a:endParaRPr lang="es-ES" sz="2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6078" y="3903751"/>
            <a:ext cx="3761558" cy="2822693"/>
          </a:xfrm>
          <a:prstGeom prst="rect">
            <a:avLst/>
          </a:prstGeom>
        </p:spPr>
      </p:pic>
      <p:pic>
        <p:nvPicPr>
          <p:cNvPr id="9" name="Pashalnye_pesni_-_Govoryat_chto_v_mire_net_chudes_Detskij_hor_Snezhinki_(iPlayer.f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45267.1"/>
                  <p14:bmkLst>
                    <p14:bmk name="Закладка 1" time="8025.3723"/>
                  </p14:bmkLst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227">
        <p14:reveal/>
      </p:transition>
    </mc:Choice>
    <mc:Fallback xmlns="">
      <p:transition spd="slow" advTm="522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3545" y="476672"/>
            <a:ext cx="3377477" cy="451143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86" y="0"/>
            <a:ext cx="3429000" cy="3429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5536" y="5160034"/>
            <a:ext cx="51480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Яйцо пасхальное раскрасим</a:t>
            </a:r>
          </a:p>
          <a:p>
            <a:pPr algn="just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И маме с папою  подарим-</a:t>
            </a:r>
          </a:p>
          <a:p>
            <a:pPr algn="just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Со светлой Пасхою поздравим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.!!!</a:t>
            </a:r>
            <a:endParaRPr lang="ru-RU" sz="1100" b="1" i="0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2302" y="332656"/>
            <a:ext cx="3281698" cy="583413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7734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204">
        <p14:reveal/>
      </p:transition>
    </mc:Choice>
    <mc:Fallback xmlns="">
      <p:transition spd="slow" advTm="1020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0" y="9696"/>
            <a:ext cx="3377693" cy="450359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4698" y="2700919"/>
            <a:ext cx="2288853" cy="40690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1672" y="76627"/>
            <a:ext cx="2952328" cy="524858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9345" y="5013176"/>
            <a:ext cx="386458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- Пасха – праздник самый светлый!</a:t>
            </a:r>
          </a:p>
          <a:p>
            <a:pPr algn="just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А яйцо, известно мне, </a:t>
            </a:r>
            <a:b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</a:b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Символ жизни на земле!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80995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650">
        <p14:reveal/>
      </p:transition>
    </mc:Choice>
    <mc:Fallback xmlns="">
      <p:transition spd="slow" advTm="1065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1" y="130324"/>
            <a:ext cx="2197510" cy="45811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09054" y="4011625"/>
            <a:ext cx="1713931" cy="35730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3856" y="102919"/>
            <a:ext cx="3273828" cy="43651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9792" y="116632"/>
            <a:ext cx="2455371" cy="436510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995936" y="4711452"/>
            <a:ext cx="5004048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светлое Христово Воскресенье На душе пусть будет чисто и светло! Будет хлебосольным угощенье, Солнце дарит радость и тепло!</a:t>
            </a:r>
            <a:br>
              <a:rPr lang="ru-RU" dirty="0"/>
            </a:b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48498738"/>
      </p:ext>
    </p:extLst>
  </p:cSld>
  <p:clrMapOvr>
    <a:masterClrMapping/>
  </p:clrMapOvr>
  <p:transition spd="slow" advTm="11448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0112" y="620688"/>
            <a:ext cx="2779425" cy="57942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0"/>
            <a:ext cx="3573016" cy="35730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9632" y="3947603"/>
            <a:ext cx="2822099" cy="28220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14879835"/>
      </p:ext>
    </p:extLst>
  </p:cSld>
  <p:clrMapOvr>
    <a:masterClrMapping/>
  </p:clrMapOvr>
  <p:transition spd="slow" advTm="10171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2049" y="2316823"/>
            <a:ext cx="3363838" cy="44851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2590" y="23446"/>
            <a:ext cx="3170654" cy="5408350"/>
          </a:xfrm>
          <a:prstGeom prst="rect">
            <a:avLst/>
          </a:prstGeom>
        </p:spPr>
      </p:pic>
      <p:pic>
        <p:nvPicPr>
          <p:cNvPr id="2" name="VID-20200417-WA0109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 rot="5400000">
            <a:off x="-998801" y="1366952"/>
            <a:ext cx="5236945" cy="28803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45598823"/>
      </p:ext>
    </p:extLst>
  </p:cSld>
  <p:clrMapOvr>
    <a:masterClrMapping/>
  </p:clrMapOvr>
  <p:transition spd="slow" advTm="11428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82213098"/>
      </p:ext>
    </p:extLst>
  </p:cSld>
  <p:clrMapOvr>
    <a:masterClrMapping/>
  </p:clrMapOvr>
  <p:transition spd="slow" advTm="5067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71" y="4523028"/>
            <a:ext cx="3113296" cy="233497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175417" y="25911"/>
            <a:ext cx="5815621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Когда-то традиции передавались в семье из поколения в поколение – «из уст в уста», «от сердца к сердцу». </a:t>
            </a:r>
          </a:p>
          <a:p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Народные праздники знакомят детей с существующими традициями и обычаями русского народа, помогают донести до ребёнка высокие нравственные идеалы. Мы, взрослые должны познакомить детей с историей нашей Родины, научить пользоваться богатством культурных традиций.</a:t>
            </a:r>
            <a:endParaRPr lang="ru-RU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3965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9634">
        <p14:reveal/>
      </p:transition>
    </mc:Choice>
    <mc:Fallback xmlns="">
      <p:transition spd="slow" advTm="963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16" y="476672"/>
            <a:ext cx="4176464" cy="556861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-828600" y="3113710"/>
            <a:ext cx="66967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На столе кулич душистый,</a:t>
            </a:r>
          </a:p>
          <a:p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         Горка крашенных яиц,</a:t>
            </a:r>
          </a:p>
          <a:p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         В этот праздник, светлый, чистый</a:t>
            </a:r>
          </a:p>
          <a:p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         Не увидишь хмурых лиц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4581128"/>
            <a:ext cx="2843808" cy="213611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317602"/>
            <a:ext cx="3419872" cy="256490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10486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9303">
        <p14:reveal/>
      </p:transition>
    </mc:Choice>
    <mc:Fallback xmlns="">
      <p:transition spd="slow" advTm="930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0"/>
            <a:ext cx="4668011" cy="350100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764704"/>
            <a:ext cx="3867894" cy="515719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51520" y="3933056"/>
            <a:ext cx="437997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Словно яркая раскраска,</a:t>
            </a:r>
            <a:b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нам домой  явилась пасха.</a:t>
            </a:r>
            <a:b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Принесла в своём лукошке,</a:t>
            </a:r>
            <a:b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Яйца, булочки, лепёшки, </a:t>
            </a:r>
            <a:b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Пироги , блины и чай.</a:t>
            </a:r>
            <a:b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Пасху весело встречай!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02410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8400">
        <p14:reveal/>
      </p:transition>
    </mc:Choice>
    <mc:Fallback xmlns="">
      <p:transition spd="slow" advTm="84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08377"/>
            <a:ext cx="3635896" cy="4847861"/>
          </a:xfrm>
          <a:prstGeom prst="rect">
            <a:avLst/>
          </a:prstGeom>
          <a:scene3d>
            <a:camera prst="perspectiveContrastingRightFacing"/>
            <a:lightRig rig="threePt" dir="t"/>
          </a:scene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3751" y="231896"/>
            <a:ext cx="2949792" cy="3933056"/>
          </a:xfrm>
          <a:prstGeom prst="rect">
            <a:avLst/>
          </a:prstGeom>
          <a:scene3d>
            <a:camera prst="perspectiveHeroicExtremeLeftFacing"/>
            <a:lightRig rig="threePt" dir="t"/>
          </a:scene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3848" y="1469291"/>
            <a:ext cx="3022434" cy="537321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4293096"/>
            <a:ext cx="34918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 Христос и верят люди</a:t>
            </a:r>
          </a:p>
          <a:p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       Коль расстанемся со злом</a:t>
            </a:r>
          </a:p>
          <a:p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       Жизнь продлится. Вечным будет</a:t>
            </a:r>
          </a:p>
          <a:p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       Мир с любовью и добром</a:t>
            </a:r>
            <a:endParaRPr lang="ru-RU" sz="2000" b="1" i="0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44390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4151">
        <p14:reveal/>
      </p:transition>
    </mc:Choice>
    <mc:Fallback xmlns="">
      <p:transition spd="slow" advTm="1415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24744"/>
            <a:ext cx="3199574" cy="443711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519" y="1124744"/>
            <a:ext cx="2561481" cy="45537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9574" y="2492896"/>
            <a:ext cx="3273828" cy="43651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199575" y="404664"/>
            <a:ext cx="32738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Теплом лучей пришла весна,</a:t>
            </a:r>
            <a:b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Кулич и пасху принесла.</a:t>
            </a:r>
            <a:b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Красиво яйца расписала,</a:t>
            </a:r>
            <a:b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 нами Бога прославляла!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0730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2150">
        <p14:reveal/>
      </p:transition>
    </mc:Choice>
    <mc:Fallback xmlns="">
      <p:transition spd="slow" advTm="1215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6156" y="0"/>
            <a:ext cx="3057804" cy="40770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7504" y="2038536"/>
            <a:ext cx="3381840" cy="45091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188640"/>
            <a:ext cx="2841780" cy="378904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419593" y="4223171"/>
            <a:ext cx="277600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В светлый праздник Воскресенья</a:t>
            </a:r>
          </a:p>
          <a:p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Подарю своим друзьям</a:t>
            </a:r>
          </a:p>
          <a:p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По яичку, с поздравленьем</a:t>
            </a:r>
          </a:p>
          <a:p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И скажу: «Раскрасил сам»</a:t>
            </a:r>
            <a:endParaRPr lang="ru-RU" sz="2000" b="1" i="0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40525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2122">
        <p14:reveal/>
      </p:transition>
    </mc:Choice>
    <mc:Fallback xmlns="">
      <p:transition spd="slow" advTm="1212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5736" y="3358593"/>
            <a:ext cx="4669941" cy="349940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9634" y="12613"/>
            <a:ext cx="3294366" cy="43924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54" y="0"/>
            <a:ext cx="3048344" cy="406445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910526" y="116632"/>
            <a:ext cx="32403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Пасха. Празднично кругом. Чистотой сверкает дом. Вербы на столе и пасха… Так светло и так прекрасно!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99189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9435">
        <p14:reveal/>
      </p:transition>
    </mc:Choice>
    <mc:Fallback xmlns="">
      <p:transition spd="slow" advTm="943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18" y="81033"/>
            <a:ext cx="2981202" cy="53039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2934" y="116632"/>
            <a:ext cx="3645724" cy="486503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6061" y="2768622"/>
            <a:ext cx="3075806" cy="410107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901179" y="548680"/>
            <a:ext cx="484556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столе кулич душистый, Горка крашеных яиц. В этот праздник светлый, чистый Не увидишь хмурых лиц.</a:t>
            </a:r>
            <a:b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dirty="0"/>
            </a:b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91598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9765">
        <p14:reveal/>
      </p:transition>
    </mc:Choice>
    <mc:Fallback xmlns="">
      <p:transition spd="slow" advTm="976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1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.1|1.8|1.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1.6|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0.9|1.2|1.3|1.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2.5|2.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.3|2.5|2.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2.2|1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|1.1|1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|2.4|2.1|2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1.8|2.1|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2.1|1.4|1.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1.8|1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.7|1.8"/>
</p:tagLst>
</file>

<file path=ppt/theme/theme1.xml><?xml version="1.0" encoding="utf-8"?>
<a:theme xmlns:a="http://schemas.openxmlformats.org/drawingml/2006/main" name="TP101981305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6C26828E-8360-4278-8637-D7102B0EA62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оформления с Иисусом Христом</Template>
  <TotalTime>290</TotalTime>
  <Words>345</Words>
  <Application>Microsoft Office PowerPoint</Application>
  <PresentationFormat>Экран (4:3)</PresentationFormat>
  <Paragraphs>26</Paragraphs>
  <Slides>15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TP101981305_template</vt:lpstr>
      <vt:lpstr>Светлая Пасха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</dc:title>
  <dc:subject/>
  <dc:creator>admin</dc:creator>
  <cp:keywords/>
  <dc:description/>
  <cp:lastModifiedBy>татьяна попова</cp:lastModifiedBy>
  <cp:revision>21</cp:revision>
  <dcterms:created xsi:type="dcterms:W3CDTF">2020-04-17T18:22:21Z</dcterms:created>
  <dcterms:modified xsi:type="dcterms:W3CDTF">2020-04-18T22:40:53Z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TC023967809991</vt:lpwstr>
  </property>
</Properties>
</file>