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78" r:id="rId3"/>
    <p:sldId id="257" r:id="rId4"/>
    <p:sldId id="268" r:id="rId5"/>
    <p:sldId id="261" r:id="rId6"/>
    <p:sldId id="273" r:id="rId7"/>
    <p:sldId id="276" r:id="rId8"/>
    <p:sldId id="290" r:id="rId9"/>
    <p:sldId id="287" r:id="rId10"/>
    <p:sldId id="288" r:id="rId11"/>
    <p:sldId id="28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45" autoAdjust="0"/>
  </p:normalViewPr>
  <p:slideViewPr>
    <p:cSldViewPr>
      <p:cViewPr varScale="1">
        <p:scale>
          <a:sx n="87" d="100"/>
          <a:sy n="87" d="100"/>
        </p:scale>
        <p:origin x="9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5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9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3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70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5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3384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85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2B6C9-2A9A-429B-8CEF-621617887653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179E2-773E-423F-9CDF-3FA6B62C5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7093A-C705-4557-8535-5B7F09620068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9E80-B8C4-45EC-9229-435382375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1509-46E8-4D5D-8062-2E6D25868D08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48BF0-891C-416F-9743-732667253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1DA95-896C-4189-A130-8268E41B6D17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B8271-0FE0-41C7-8B73-20D685016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25A62-75CA-4264-A776-E2B66007F660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2C72F-82CD-4B95-8837-0B80D244B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7D607-A2BE-4B0A-86D7-954AD42204E8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0F5A6-A065-4D02-828B-0F8387F0C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C1E08-7B33-4EEF-AEF0-E4044D358CB1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609A9-B623-4386-8135-A1A6E0781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A283-3ADF-4FD1-B8D0-8036B5D4BEC5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99098-91D8-41D3-80A4-A80E1FE95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B092F-ED2C-4315-B80D-DBD5D88E35F0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A52D4-B766-4982-9DAA-26C10D4C6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D2664-5B25-4438-ABD1-B91FCB185686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03A3B-CBBB-4648-8D15-12A0D7630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782E1-1D24-4C5C-8738-81F0CCEA33BF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22E50-ED75-4B1E-ABC1-9EF5240BCF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2771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32772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3277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2778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5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32779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9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3278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1" name="Freeform 13"/>
                  <p:cNvSpPr>
                    <a:spLocks/>
                  </p:cNvSpPr>
                  <p:nvPr/>
                </p:nvSpPr>
                <p:spPr bwMode="auto">
                  <a:xfrm>
                    <a:off x="263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2" name="Freeform 14"/>
                  <p:cNvSpPr>
                    <a:spLocks/>
                  </p:cNvSpPr>
                  <p:nvPr/>
                </p:nvSpPr>
                <p:spPr bwMode="auto">
                  <a:xfrm>
                    <a:off x="270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3" name="Freeform 15"/>
                  <p:cNvSpPr>
                    <a:spLocks/>
                  </p:cNvSpPr>
                  <p:nvPr/>
                </p:nvSpPr>
                <p:spPr bwMode="auto">
                  <a:xfrm>
                    <a:off x="245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4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785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32814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7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8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19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0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2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/>
            </a:p>
          </p:txBody>
        </p:sp>
        <p:sp>
          <p:nvSpPr>
            <p:cNvPr id="3282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824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282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fld id="{3C464B93-1973-4B33-8839-5106BB7F273F}" type="datetimeFigureOut">
              <a:rPr lang="ru-RU"/>
              <a:pPr>
                <a:defRPr/>
              </a:pPr>
              <a:t>30.05.2019</a:t>
            </a:fld>
            <a:endParaRPr lang="ru-RU"/>
          </a:p>
        </p:txBody>
      </p:sp>
      <p:sp>
        <p:nvSpPr>
          <p:cNvPr id="3282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82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3FA49BBE-116A-4D53-A928-84DFB1512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</p:sldLayoutIdLst>
  <p:transition spd="slow">
    <p:split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463793"/>
            <a:ext cx="74242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Отчёт работы кружка по театрализованной деятельности «Теремок»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Monotype Corsiva" pitchFamily="66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Подготовила : руководитель кружка </a:t>
            </a:r>
            <a:r>
              <a:rPr lang="ru-RU" sz="28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Зимовейская</a:t>
            </a:r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 Надежда Михайловна</a:t>
            </a:r>
          </a:p>
        </p:txBody>
      </p:sp>
      <p:pic>
        <p:nvPicPr>
          <p:cNvPr id="13315" name="Рисунок 5" descr="Arts-Buzz-logo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836712"/>
            <a:ext cx="21653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Взаимосвязь театрализованной деятельности с продуктивной деятельностью ( лепка, рисование)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pic>
        <p:nvPicPr>
          <p:cNvPr id="22532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4508500"/>
            <a:ext cx="24114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8CB668-9A81-4B2A-820C-A74DC5EB5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7"/>
            <a:ext cx="3851920" cy="25516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C28121-0EA3-41FA-898C-F31247144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980727"/>
            <a:ext cx="3696072" cy="25516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B3BDD4-DF61-4E91-B10B-BF6AEB53E4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933056"/>
            <a:ext cx="3552056" cy="25516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948BD8-EFDE-43CE-B453-A54000BC83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3923928" cy="2551659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4294967295"/>
          </p:nvPr>
        </p:nvSpPr>
        <p:spPr>
          <a:xfrm>
            <a:off x="395288" y="188913"/>
            <a:ext cx="8229600" cy="5576887"/>
          </a:xfrm>
        </p:spPr>
        <p:txBody>
          <a:bodyPr/>
          <a:lstStyle/>
          <a:p>
            <a:pPr eaLnBrk="1" hangingPunct="1"/>
            <a:r>
              <a:rPr lang="ru-RU" b="1" i="1"/>
              <a:t>Театрализованные игры позволяют решать многие педагогические задачи, касающиеся формирования выразительности речи интеллектуального, коммуникативного, художественно — эстетического воспитания, развитию музыкальных и творческих способностей.</a:t>
            </a:r>
            <a:endParaRPr lang="ru-RU"/>
          </a:p>
        </p:txBody>
      </p:sp>
      <p:pic>
        <p:nvPicPr>
          <p:cNvPr id="28674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5" y="4221163"/>
            <a:ext cx="298767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5" y="4221163"/>
            <a:ext cx="298767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alpha val="9000"/>
              </a:schemeClr>
            </a:gs>
            <a:gs pos="92000">
              <a:srgbClr val="C00000">
                <a:alpha val="75000"/>
              </a:srgbClr>
            </a:gs>
            <a:gs pos="97000">
              <a:schemeClr val="accent2">
                <a:lumMod val="75000"/>
                <a:alpha val="67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96679" y="277209"/>
            <a:ext cx="4349208" cy="1037951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Задачи: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576" y="1425985"/>
            <a:ext cx="6768752" cy="37856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>
            <a:spAutoFit/>
          </a:bodyPr>
          <a:lstStyle/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632523"/>
                </a:solidFill>
                <a:latin typeface="Times New Roman" pitchFamily="18" charset="0"/>
                <a:cs typeface="Times New Roman" pitchFamily="18" charset="0"/>
              </a:rPr>
              <a:t>Приобщение детей младшего дошкольного возраста  к разнообразным видам театральной деятельности.</a:t>
            </a:r>
            <a:endParaRPr lang="ru-RU" sz="2000" b="1" dirty="0">
              <a:solidFill>
                <a:srgbClr val="632523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400" b="1" dirty="0">
                <a:solidFill>
                  <a:srgbClr val="632523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 коммуникативных качеств личности, памяти, внимания, мышления, восприятия, развитие творческого воображения.</a:t>
            </a:r>
            <a:endParaRPr lang="ru-RU" sz="2000" b="1" dirty="0">
              <a:solidFill>
                <a:srgbClr val="632523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400" b="1" dirty="0">
                <a:solidFill>
                  <a:srgbClr val="632523"/>
                </a:solidFill>
                <a:latin typeface="Times New Roman" pitchFamily="18" charset="0"/>
                <a:cs typeface="Times New Roman" pitchFamily="18" charset="0"/>
              </a:rPr>
              <a:t>Воспитывать культуру речевого общения, гуманные чувства, формировать чувства сотрудничества и взаимопомощи. </a:t>
            </a:r>
            <a:endParaRPr lang="ru-RU" sz="3600" b="1" dirty="0">
              <a:solidFill>
                <a:srgbClr val="63252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5330825"/>
            <a:ext cx="185737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2">
                <a:alpha val="9000"/>
              </a:schemeClr>
            </a:gs>
            <a:gs pos="92000">
              <a:srgbClr val="C00000">
                <a:alpha val="75000"/>
              </a:srgbClr>
            </a:gs>
            <a:gs pos="97000">
              <a:schemeClr val="accent2">
                <a:lumMod val="75000"/>
                <a:alpha val="67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115196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Театрализованная игра является</a:t>
            </a:r>
            <a:r>
              <a:rPr lang="ru-RU" sz="44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785926"/>
            <a:ext cx="2962672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00B050"/>
                </a:solidFill>
                <a:latin typeface="Monotype Corsiva" pitchFamily="66" charset="0"/>
              </a:rPr>
              <a:t>Средством развития творческих  задатков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616924"/>
            <a:ext cx="482453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50"/>
                </a:solidFill>
                <a:latin typeface="Monotype Corsiva" pitchFamily="66" charset="0"/>
              </a:rPr>
              <a:t>Средством развития речи детей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33584" y="1736260"/>
            <a:ext cx="4038811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50"/>
                </a:solidFill>
                <a:latin typeface="Monotype Corsiva" pitchFamily="66" charset="0"/>
              </a:rPr>
              <a:t>Средством развития эмоциональной сферы ребенка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104856"/>
            <a:ext cx="757239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50"/>
                </a:solidFill>
                <a:latin typeface="Monotype Corsiva" pitchFamily="66" charset="0"/>
              </a:rPr>
              <a:t>Средством развития психических процессов</a:t>
            </a:r>
          </a:p>
        </p:txBody>
      </p:sp>
      <p:pic>
        <p:nvPicPr>
          <p:cNvPr id="15375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5000625"/>
            <a:ext cx="225901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AF31D2-3BAC-4B3E-B782-8C9204BC20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47463"/>
            <a:ext cx="5472608" cy="2252425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alpha val="9000"/>
              </a:schemeClr>
            </a:gs>
            <a:gs pos="92000">
              <a:srgbClr val="C00000">
                <a:alpha val="75000"/>
              </a:srgbClr>
            </a:gs>
            <a:gs pos="97000">
              <a:schemeClr val="accent2">
                <a:lumMod val="75000"/>
                <a:alpha val="67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43808" y="0"/>
            <a:ext cx="5040560" cy="163053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ru-RU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Классификация  театрализованных игр</a:t>
            </a:r>
            <a:r>
              <a:rPr lang="ru-RU" sz="36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br>
              <a:rPr lang="ru-RU" sz="36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br>
              <a:rPr lang="ru-RU" sz="36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kern="12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6387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5013325"/>
            <a:ext cx="190817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23528" y="1916832"/>
            <a:ext cx="235745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Игры - драматизации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8024" y="1196752"/>
            <a:ext cx="235745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Режиссерские Игры</a:t>
            </a:r>
          </a:p>
        </p:txBody>
      </p:sp>
      <p:sp>
        <p:nvSpPr>
          <p:cNvPr id="16394" name="Прямоугольник 7"/>
          <p:cNvSpPr>
            <a:spLocks noChangeArrowheads="1"/>
          </p:cNvSpPr>
          <p:nvPr/>
        </p:nvSpPr>
        <p:spPr bwMode="auto">
          <a:xfrm>
            <a:off x="0" y="2781300"/>
            <a:ext cx="3995738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игры-имитации образов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животных, людей, литературных персонажей; </a:t>
            </a:r>
          </a:p>
          <a:p>
            <a:pPr>
              <a:buFont typeface="Wingdings" pitchFamily="2" charset="2"/>
              <a:buChar char="q"/>
            </a:pP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ролевые диалоги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на основе текста; </a:t>
            </a:r>
          </a:p>
          <a:p>
            <a:pPr>
              <a:buFont typeface="Wingdings" pitchFamily="2" charset="2"/>
              <a:buChar char="q"/>
            </a:pP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инсценировки произведений; </a:t>
            </a:r>
          </a:p>
          <a:p>
            <a:pPr>
              <a:buFont typeface="Wingdings" pitchFamily="2" charset="2"/>
              <a:buChar char="q"/>
            </a:pP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постановки спектаклей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 одному или нескольким произведениям; </a:t>
            </a:r>
          </a:p>
          <a:p>
            <a:pPr>
              <a:buFont typeface="Wingdings" pitchFamily="2" charset="2"/>
              <a:buChar char="q"/>
            </a:pP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игры-импровизации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с разыгрыванием сюжета без предварительной подготовки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5" name="Прямоугольник 9"/>
          <p:cNvSpPr>
            <a:spLocks noChangeArrowheads="1"/>
          </p:cNvSpPr>
          <p:nvPr/>
        </p:nvSpPr>
        <p:spPr bwMode="auto">
          <a:xfrm>
            <a:off x="4427538" y="1916113"/>
            <a:ext cx="36004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театр кукол-марионеток</a:t>
            </a:r>
          </a:p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театр кукол Би-ба-бо</a:t>
            </a:r>
          </a:p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настольный театр игрушек (картинок)</a:t>
            </a:r>
          </a:p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теневой театр</a:t>
            </a:r>
          </a:p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пальчиковый театр</a:t>
            </a:r>
          </a:p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магнитный театр </a:t>
            </a:r>
          </a:p>
          <a:p>
            <a:pPr>
              <a:buFont typeface="Wingdings" pitchFamily="2" charset="2"/>
              <a:buChar char="q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фланелеграф</a:t>
            </a:r>
          </a:p>
        </p:txBody>
      </p:sp>
      <p:pic>
        <p:nvPicPr>
          <p:cNvPr id="16396" name="Рисунок 11" descr="IMG_442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4437063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EF0118-DD7A-42A6-AA37-AD496F402C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2827"/>
            <a:ext cx="2880320" cy="1630534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alpha val="9000"/>
              </a:schemeClr>
            </a:gs>
            <a:gs pos="92000">
              <a:srgbClr val="C00000">
                <a:alpha val="75000"/>
              </a:srgbClr>
            </a:gs>
            <a:gs pos="97000">
              <a:schemeClr val="accent2">
                <a:lumMod val="75000"/>
                <a:alpha val="67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42852"/>
            <a:ext cx="8229600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Роль педагога в организации театрализованной деятельности в ДОУ: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5536" y="1640850"/>
            <a:ext cx="7072362" cy="40934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>
            <a:spAutoFit/>
          </a:bodyPr>
          <a:lstStyle/>
          <a:p>
            <a:pPr indent="311150" algn="just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создавать условия для развития творческой активности детей в театрализованной  деятельности</a:t>
            </a:r>
          </a:p>
          <a:p>
            <a:pPr indent="311150" algn="just" eaLnBrk="0" hangingPunct="0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побуждать к импровизации средствами мимики, пантомимы, выразительных движений и интонаций; </a:t>
            </a:r>
          </a:p>
          <a:p>
            <a:pPr indent="311150" algn="just" eaLnBrk="0" hangingPunct="0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выбор сюжетов драматизации, ролей, атрибутов, костюмов, видов театров:</a:t>
            </a:r>
          </a:p>
          <a:p>
            <a:pPr indent="311150" algn="just" eaLnBrk="0" hangingPunct="0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приобщать детей к театральной культуре</a:t>
            </a:r>
          </a:p>
          <a:p>
            <a:pPr indent="311150" eaLnBrk="0" hangingPunct="0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обеспечивать взаимосвязь театрализованной деятельности с другими видами:</a:t>
            </a:r>
          </a:p>
          <a:p>
            <a:pPr indent="311150" algn="just" eaLnBrk="0" hangingPunct="0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создавать условия для совместной театрализованной деятельности детей и взрослых;</a:t>
            </a:r>
          </a:p>
          <a:p>
            <a:pPr indent="311150" algn="just" eaLnBrk="0" hangingPunct="0">
              <a:buFontTx/>
              <a:buChar char="•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организация выступлений детей.</a:t>
            </a:r>
          </a:p>
        </p:txBody>
      </p:sp>
      <p:pic>
        <p:nvPicPr>
          <p:cNvPr id="17414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4988" y="5000625"/>
            <a:ext cx="225901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alpha val="9000"/>
              </a:schemeClr>
            </a:gs>
            <a:gs pos="92000">
              <a:srgbClr val="C00000">
                <a:alpha val="75000"/>
              </a:srgbClr>
            </a:gs>
            <a:gs pos="97000">
              <a:schemeClr val="accent2">
                <a:lumMod val="75000"/>
                <a:alpha val="67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243408"/>
            <a:ext cx="7956376" cy="187220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ru-RU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Условия для проявления</a:t>
            </a:r>
            <a:r>
              <a:rPr lang="en-US" sz="28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самостоятельности и </a:t>
            </a:r>
            <a:r>
              <a:rPr lang="en-US" sz="28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творчества  в театрализованных играх:</a:t>
            </a:r>
            <a:br>
              <a:rPr lang="ru-RU" sz="2800" b="1" kern="12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2800" b="1" kern="12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3528" y="1938062"/>
            <a:ext cx="6336704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ru-RU" sz="2000" b="1" dirty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содержание игр должно соответствовать интересам и возможностям детей;</a:t>
            </a:r>
          </a:p>
          <a:p>
            <a:pPr eaLnBrk="0" hangingPunct="0">
              <a:buFont typeface="Wingdings" pitchFamily="2" charset="2"/>
              <a:buChar char="q"/>
              <a:defRPr/>
            </a:pPr>
            <a:r>
              <a:rPr lang="ru-RU" sz="2000" b="1" dirty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педагогическое сопровождение строиться с учетом постепенного нарастания самостоятельности и творчества ребенка;</a:t>
            </a:r>
          </a:p>
          <a:p>
            <a:pPr eaLnBrk="0" hangingPunct="0">
              <a:buFont typeface="Wingdings" pitchFamily="2" charset="2"/>
              <a:buChar char="q"/>
              <a:defRPr/>
            </a:pPr>
            <a:r>
              <a:rPr lang="ru-RU" sz="2000" b="1" dirty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театрально-игровая среда должна быть динамично изменяющейся, а в ее создании принимают участие дети.</a:t>
            </a:r>
          </a:p>
        </p:txBody>
      </p:sp>
      <p:pic>
        <p:nvPicPr>
          <p:cNvPr id="18438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0013" y="4643438"/>
            <a:ext cx="26939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7EBFA5-0875-4DD4-9F11-7D5F33673A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4492606"/>
            <a:ext cx="3415928" cy="1984393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alpha val="9000"/>
              </a:schemeClr>
            </a:gs>
            <a:gs pos="92000">
              <a:srgbClr val="C00000">
                <a:alpha val="75000"/>
              </a:srgbClr>
            </a:gs>
            <a:gs pos="97000">
              <a:schemeClr val="accent2">
                <a:lumMod val="75000"/>
                <a:alpha val="67000"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Рисунок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0013" y="4643438"/>
            <a:ext cx="26939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Rectangle 1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2400" dirty="0"/>
              <a:t>Настольный театр, театр «Би-ба-</a:t>
            </a:r>
            <a:r>
              <a:rPr lang="ru-RU" sz="2400" dirty="0" err="1"/>
              <a:t>бо</a:t>
            </a:r>
            <a:r>
              <a:rPr lang="ru-RU" sz="2400" dirty="0"/>
              <a:t>» </a:t>
            </a:r>
            <a:br>
              <a:rPr lang="ru-RU" sz="2400" dirty="0"/>
            </a:br>
            <a:r>
              <a:rPr lang="ru-RU" sz="2400" dirty="0"/>
              <a:t>«Пошёл котик на </a:t>
            </a:r>
            <a:r>
              <a:rPr lang="ru-RU" sz="2400" dirty="0" err="1"/>
              <a:t>торжок</a:t>
            </a:r>
            <a:r>
              <a:rPr lang="ru-RU" sz="2400" dirty="0"/>
              <a:t>», «Петушок, петушок…»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27264A-E5D5-4014-821F-142CC2616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1370012"/>
            <a:ext cx="3344813" cy="29230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4BFC08-49FE-4A93-8A65-BF45C94A4E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70012"/>
            <a:ext cx="3888432" cy="29230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57FC7E-C60F-4ED8-AA1C-F5368361EC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293094"/>
            <a:ext cx="4176464" cy="2183905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3600" dirty="0"/>
              <a:t>Настольный театр «Курочка Ряба»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/>
          </a:p>
        </p:txBody>
      </p:sp>
      <p:pic>
        <p:nvPicPr>
          <p:cNvPr id="20484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572000"/>
            <a:ext cx="241141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2E8445-14C2-4B8E-BA95-0CAA9D7F1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1598613"/>
            <a:ext cx="3444379" cy="24064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F5C441-5621-4796-A29C-B6004DA92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598612"/>
            <a:ext cx="3798243" cy="24064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15E672-A8A3-4B37-8B3B-09F64EBF2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05063"/>
            <a:ext cx="3528392" cy="2090938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3600" dirty="0"/>
              <a:t>Инсценировка сказки </a:t>
            </a:r>
            <a:br>
              <a:rPr lang="ru-RU" sz="3600" dirty="0"/>
            </a:br>
            <a:r>
              <a:rPr lang="ru-RU" sz="3600" dirty="0"/>
              <a:t>«Колобок».</a:t>
            </a:r>
          </a:p>
        </p:txBody>
      </p:sp>
      <p:pic>
        <p:nvPicPr>
          <p:cNvPr id="21508" name="Содержимое 3" descr="Arts-Buzz-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4653136"/>
            <a:ext cx="2411412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506427-5489-4FB6-A9F3-95C531A33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1370012"/>
            <a:ext cx="3416822" cy="23470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64D00F-3D24-4D3D-A678-B43684B10B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370012"/>
            <a:ext cx="3628256" cy="23470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014145-4903-499A-9821-C309C7DCEA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3861048"/>
            <a:ext cx="3416822" cy="25202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E6F509-BD2F-4D02-BBCA-6A644BAC8F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861048"/>
            <a:ext cx="3628256" cy="2520280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theme/theme1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1046</TotalTime>
  <Words>299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Monotype Corsiva</vt:lpstr>
      <vt:lpstr>Times New Roman</vt:lpstr>
      <vt:lpstr>Wingdings</vt:lpstr>
      <vt:lpstr>Кимоно</vt:lpstr>
      <vt:lpstr>Презентация PowerPoint</vt:lpstr>
      <vt:lpstr>Задачи:</vt:lpstr>
      <vt:lpstr>Театрализованная игра является:</vt:lpstr>
      <vt:lpstr> Классификация  театрализованных игр:  </vt:lpstr>
      <vt:lpstr>Роль педагога в организации театрализованной деятельности в ДОУ:</vt:lpstr>
      <vt:lpstr> Условия для проявления самостоятельности и  творчества  в театрализованных играх: </vt:lpstr>
      <vt:lpstr>Настольный театр, театр «Би-ба-бо»  «Пошёл котик на торжок», «Петушок, петушок…»</vt:lpstr>
      <vt:lpstr>Настольный театр «Курочка Ряба»</vt:lpstr>
      <vt:lpstr>Инсценировка сказки  «Колобок».</vt:lpstr>
      <vt:lpstr>Взаимосвязь театрализованной деятельности с продуктивной деятельностью ( лепка, рисование)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</dc:creator>
  <cp:lastModifiedBy>Алексей</cp:lastModifiedBy>
  <cp:revision>158</cp:revision>
  <dcterms:modified xsi:type="dcterms:W3CDTF">2019-05-30T19:19:12Z</dcterms:modified>
  <cp:contentStatus/>
</cp:coreProperties>
</file>